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handoutMasters/handoutMaster1.xml" ContentType="application/vnd.openxmlformats-officedocument.presentationml.handoutMaster+xml"/>
  <Override PartName="/ppt/media/image10.svg" ContentType="image/svg+xml"/>
  <Override PartName="/ppt/media/image3.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43"/>
  </p:handoutMasterIdLst>
  <p:sldIdLst>
    <p:sldId id="309" r:id="rId3"/>
    <p:sldId id="505" r:id="rId4"/>
    <p:sldId id="311" r:id="rId5"/>
    <p:sldId id="357" r:id="rId6"/>
    <p:sldId id="461" r:id="rId7"/>
    <p:sldId id="356" r:id="rId8"/>
    <p:sldId id="439" r:id="rId9"/>
    <p:sldId id="315" r:id="rId10"/>
    <p:sldId id="323" r:id="rId11"/>
    <p:sldId id="462" r:id="rId12"/>
    <p:sldId id="314" r:id="rId13"/>
    <p:sldId id="463" r:id="rId14"/>
    <p:sldId id="420" r:id="rId15"/>
    <p:sldId id="421" r:id="rId17"/>
    <p:sldId id="422" r:id="rId18"/>
    <p:sldId id="423" r:id="rId19"/>
    <p:sldId id="424" r:id="rId20"/>
    <p:sldId id="425" r:id="rId21"/>
    <p:sldId id="426" r:id="rId22"/>
    <p:sldId id="427" r:id="rId23"/>
    <p:sldId id="313" r:id="rId24"/>
    <p:sldId id="465" r:id="rId25"/>
    <p:sldId id="333" r:id="rId26"/>
    <p:sldId id="354" r:id="rId27"/>
    <p:sldId id="488" r:id="rId28"/>
    <p:sldId id="489" r:id="rId29"/>
    <p:sldId id="491" r:id="rId30"/>
    <p:sldId id="492" r:id="rId31"/>
    <p:sldId id="493" r:id="rId32"/>
    <p:sldId id="494" r:id="rId33"/>
    <p:sldId id="496" r:id="rId34"/>
    <p:sldId id="441" r:id="rId35"/>
    <p:sldId id="497" r:id="rId36"/>
    <p:sldId id="498" r:id="rId37"/>
    <p:sldId id="331" r:id="rId38"/>
    <p:sldId id="440" r:id="rId39"/>
    <p:sldId id="351" r:id="rId40"/>
    <p:sldId id="325" r:id="rId41"/>
    <p:sldId id="328" r:id="rId42"/>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co" initials="K" lastIdx="12" clrIdx="0"/>
  <p:cmAuthor id="2" name="kyy" initials="k"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E6E2"/>
    <a:srgbClr val="F4CCB2"/>
    <a:srgbClr val="8E786B"/>
    <a:srgbClr val="5F493F"/>
    <a:srgbClr val="8B7567"/>
    <a:srgbClr val="F5F3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42" autoAdjust="0"/>
    <p:restoredTop sz="94660"/>
  </p:normalViewPr>
  <p:slideViewPr>
    <p:cSldViewPr snapToGrid="0" showGuides="1">
      <p:cViewPr varScale="1">
        <p:scale>
          <a:sx n="110" d="100"/>
          <a:sy n="110" d="100"/>
        </p:scale>
        <p:origin x="68" y="192"/>
      </p:cViewPr>
      <p:guideLst>
        <p:guide orient="horz" pos="2047"/>
        <p:guide pos="3778"/>
        <p:guide pos="403"/>
        <p:guide pos="7355"/>
        <p:guide orient="horz" pos="283"/>
        <p:guide orient="horz" pos="39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4.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22T12:49:49.635" idx="7">
    <p:pos x="7184" y="3447"/>
    <p:text>(例如，高斯函数可以产生对称性，正弦函数可以产生重复)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22T12:49:49.635" idx="8">
    <p:pos x="7184" y="3447"/>
    <p:text>(例如，高斯函数可以产生对称性，正弦函数可以产生重复)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09-22T12:49:49.635" idx="9">
    <p:pos x="7184" y="3447"/>
    <p:text>(例如，高斯函数可以产生对称性，正弦函数可以产生重复)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2-09-22T12:49:49.635" idx="10">
    <p:pos x="7184" y="3447"/>
    <p:text>(例如，高斯函数可以产生对称性，正弦函数可以产生重复)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2-09-22T12:49:49.635" idx="11">
    <p:pos x="7184" y="3447"/>
    <p:text>(例如，高斯函数可以产生对称性，正弦函数可以产生重复)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2-09-22T12:49:49.635" idx="12">
    <p:pos x="7184" y="3447"/>
    <p:text>(例如，高斯函数可以产生对称性，正弦函数可以产生重复)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6873F-27D0-47BE-8EFE-265BFA78E34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DE9D2-1B9D-43D5-A083-6CB787665F2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https://www.youtube.com/watch?v=z9ptOeByLA4&amp;ab_channel=EvolvingAILab</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https://www.youtube.com/watch?v=z9ptOeByLA4&amp;ab_channel=EvolvingAILab</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6" Type="http://schemas.openxmlformats.org/officeDocument/2006/relationships/comments" Target="../comments/comment2.xml"/><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6" Type="http://schemas.openxmlformats.org/officeDocument/2006/relationships/comments" Target="../comments/comment3.xml"/><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6" Type="http://schemas.openxmlformats.org/officeDocument/2006/relationships/comments" Target="../comments/comment4.xml"/><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6" Type="http://schemas.openxmlformats.org/officeDocument/2006/relationships/comments" Target="../comments/comment5.xml"/><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6" Type="http://schemas.openxmlformats.org/officeDocument/2006/relationships/comments" Target="../comments/comment6.xml"/><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image" Target="../media/image11.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11.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tags" Target="../tags/tag1.xml"/><Relationship Id="rId1" Type="http://schemas.openxmlformats.org/officeDocument/2006/relationships/image" Target="../media/image11.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tags" Target="../tags/tag2.xml"/><Relationship Id="rId1" Type="http://schemas.openxmlformats.org/officeDocument/2006/relationships/image" Target="../media/image11.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1.jpe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1.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11.jpe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8.png"/><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image" Target="../media/image11.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49.png"/><Relationship Id="rId2" Type="http://schemas.microsoft.com/office/2007/relationships/hdphoto" Target="../media/image6.wdp"/><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image" Target="../media/image11.jpe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49.png"/><Relationship Id="rId2" Type="http://schemas.microsoft.com/office/2007/relationships/hdphoto" Target="../media/image6.wdp"/><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image" Target="../media/image11.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49.png"/><Relationship Id="rId2" Type="http://schemas.microsoft.com/office/2007/relationships/hdphoto" Target="../media/image6.wdp"/><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5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26743" y="431045"/>
            <a:ext cx="5851053" cy="2585323"/>
          </a:xfrm>
          <a:prstGeom prst="rect">
            <a:avLst/>
          </a:prstGeom>
          <a:noFill/>
          <a:ln>
            <a:noFill/>
          </a:ln>
        </p:spPr>
        <p:txBody>
          <a:bodyPr wrap="square">
            <a:spAutoFit/>
          </a:bodyPr>
          <a:lstStyle/>
          <a:p>
            <a:r>
              <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rPr>
              <a:t>基于强化学习和</a:t>
            </a:r>
            <a:endParaRPr lang="en-US" altLang="zh-CN"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endParaRPr>
          </a:p>
          <a:p>
            <a:r>
              <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rPr>
              <a:t>质量多样性算法的多样策略生成</a:t>
            </a:r>
            <a:endPar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91896" y="6123283"/>
            <a:ext cx="2831937" cy="520356"/>
          </a:xfrm>
          <a:prstGeom prst="rect">
            <a:avLst/>
          </a:prstGeom>
        </p:spPr>
      </p:pic>
      <p:sp>
        <p:nvSpPr>
          <p:cNvPr id="2" name="文本框 1"/>
          <p:cNvSpPr txBox="1"/>
          <p:nvPr/>
        </p:nvSpPr>
        <p:spPr>
          <a:xfrm>
            <a:off x="527050" y="3980815"/>
            <a:ext cx="4161790" cy="2059940"/>
          </a:xfrm>
          <a:prstGeom prst="rect">
            <a:avLst/>
          </a:prstGeom>
          <a:noFill/>
        </p:spPr>
        <p:txBody>
          <a:bodyPr wrap="square" rtlCol="0">
            <a:spAutoFit/>
          </a:bodyPr>
          <a:lstStyle/>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指导老师：</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刘佳琳</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小组成员：</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曾宪清 杨可芸</a:t>
            </a:r>
            <a:r>
              <a:rPr lang="en-US" altLang="zh-CN"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陈驿来</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3" name="文本框 2"/>
          <p:cNvSpPr txBox="1"/>
          <p:nvPr/>
        </p:nvSpPr>
        <p:spPr>
          <a:xfrm>
            <a:off x="1502410" y="1929130"/>
            <a:ext cx="9061450" cy="2999740"/>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t">
            <a:spAutoFit/>
          </a:bodyPr>
          <a:lstStyle/>
          <a:p>
            <a:pPr marL="285750" indent="-285750" fontAlgn="auto">
              <a:lnSpc>
                <a:spcPct val="150000"/>
              </a:lnSpc>
              <a:buFont typeface="Wingdings" panose="05000000000000000000" charset="0"/>
              <a:buChar char="l"/>
            </a:pPr>
            <a:r>
              <a:rPr lang="zh-CN" altLang="en-US"/>
              <a:t> </a:t>
            </a:r>
            <a:r>
              <a:rPr lang="zh-CN" altLang="en-US" b="1"/>
              <a:t>优化算法</a:t>
            </a:r>
            <a:r>
              <a:rPr lang="zh-CN" altLang="en-US"/>
              <a:t>试图在</a:t>
            </a:r>
            <a:r>
              <a:rPr lang="zh-CN" altLang="en-US" u="sng"/>
              <a:t>搜索空间中找到性能最高的解决方案</a:t>
            </a:r>
            <a:r>
              <a:rPr lang="zh-CN" altLang="en-US"/>
              <a:t>，而优化算法并不是为了返回</a:t>
            </a:r>
            <a:r>
              <a:rPr lang="zh-CN" altLang="en-US" u="sng"/>
              <a:t>特征空间区域</a:t>
            </a:r>
            <a:r>
              <a:rPr lang="zh-CN" altLang="en-US"/>
              <a:t>中可能的性能最高的解而设计的。</a:t>
            </a:r>
            <a:endParaRPr lang="zh-CN" altLang="en-US"/>
          </a:p>
          <a:p>
            <a:pPr marL="285750" indent="-285750" fontAlgn="auto">
              <a:lnSpc>
                <a:spcPct val="150000"/>
              </a:lnSpc>
              <a:buFont typeface="Wingdings" panose="05000000000000000000" charset="0"/>
              <a:buChar char="l"/>
            </a:pPr>
            <a:endParaRPr lang="zh-CN" altLang="en-US"/>
          </a:p>
          <a:p>
            <a:pPr marL="285750" indent="-285750" fontAlgn="auto">
              <a:lnSpc>
                <a:spcPct val="150000"/>
              </a:lnSpc>
              <a:buFont typeface="Wingdings" panose="05000000000000000000" charset="0"/>
              <a:buChar char="l"/>
            </a:pPr>
            <a:r>
              <a:rPr lang="en-US" altLang="zh-CN" b="1"/>
              <a:t> </a:t>
            </a:r>
            <a:r>
              <a:rPr lang="zh-CN" altLang="en-US" b="1"/>
              <a:t>照明算法</a:t>
            </a:r>
            <a:r>
              <a:rPr lang="zh-CN" altLang="en-US"/>
              <a:t>的目的正在于</a:t>
            </a:r>
            <a:r>
              <a:rPr lang="zh-CN" altLang="en-US" u="sng"/>
              <a:t>在特征空间中的每个点返回性能最高的解决方案。</a:t>
            </a:r>
            <a:endParaRPr lang="zh-CN" altLang="en-US" u="sng"/>
          </a:p>
          <a:p>
            <a:pPr marL="285750" indent="-285750" fontAlgn="auto">
              <a:lnSpc>
                <a:spcPct val="150000"/>
              </a:lnSpc>
              <a:buFont typeface="Wingdings" panose="05000000000000000000" charset="0"/>
              <a:buChar char="l"/>
            </a:pPr>
            <a:endParaRPr lang="zh-CN" altLang="en-US"/>
          </a:p>
          <a:p>
            <a:pPr marL="285750" indent="-285750" fontAlgn="auto">
              <a:lnSpc>
                <a:spcPct val="150000"/>
              </a:lnSpc>
              <a:buFont typeface="Wingdings" panose="05000000000000000000" charset="0"/>
              <a:buChar char="l"/>
            </a:pPr>
            <a:r>
              <a:rPr lang="zh-CN" altLang="en-US"/>
              <a:t> 任何</a:t>
            </a:r>
            <a:r>
              <a:rPr lang="zh-CN" altLang="en-US" b="1"/>
              <a:t>照明算法</a:t>
            </a:r>
            <a:r>
              <a:rPr lang="zh-CN" altLang="en-US"/>
              <a:t>（如 MAP Elites 算法）也可以用作</a:t>
            </a:r>
            <a:r>
              <a:rPr lang="zh-CN" altLang="en-US" b="1"/>
              <a:t>优化算法</a:t>
            </a:r>
            <a:r>
              <a:rPr lang="zh-CN" altLang="en-US"/>
              <a:t>，使得照明算法成为优化算法的</a:t>
            </a:r>
            <a:r>
              <a:rPr lang="zh-CN" altLang="en-US" u="sng"/>
              <a:t>超集。</a:t>
            </a:r>
            <a:endParaRPr lang="zh-CN" altLang="en-US" u="sng"/>
          </a:p>
        </p:txBody>
      </p:sp>
      <p:sp>
        <p:nvSpPr>
          <p:cNvPr id="5" name="矩形 4"/>
          <p:cNvSpPr/>
          <p:nvPr/>
        </p:nvSpPr>
        <p:spPr>
          <a:xfrm>
            <a:off x="549910" y="670560"/>
            <a:ext cx="9822180"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优化算法</a:t>
            </a: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（Optimization algorithms ）对比</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 </a:t>
            </a:r>
            <a:r>
              <a:rPr lang="en-US" altLang="zh-CN"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   </a:t>
            </a:r>
            <a:r>
              <a:rPr lang="zh-CN" altLang="en-US" sz="24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照明算法</a:t>
            </a: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（Illumination algorithms ）</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306070" y="834390"/>
            <a:ext cx="10810240" cy="34239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110173" y="202866"/>
            <a:ext cx="4122909" cy="5219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sng" strike="noStrike" kern="1200" cap="none" spc="600" normalizeH="0" baseline="0" noProof="0" dirty="0">
                <a:ln>
                  <a:noFill/>
                </a:ln>
                <a:solidFill>
                  <a:srgbClr val="8B7567"/>
                </a:solidFill>
                <a:effectLst/>
                <a:uLnTx/>
                <a:uFillTx/>
                <a:latin typeface="Open Sans" panose="020B0606030504020204" pitchFamily="34" charset="0"/>
                <a:ea typeface="宋体" panose="02010600030101010101" pitchFamily="2" charset="-122"/>
                <a:cs typeface="Open Sans" panose="020B0606030504020204" pitchFamily="34" charset="0"/>
              </a:rPr>
              <a:t>伪代码</a:t>
            </a:r>
            <a:endParaRPr kumimoji="0" lang="zh-CN" altLang="en-US" sz="2800" b="1" i="0" u="sng" strike="noStrike" kern="1200" cap="none" spc="600" normalizeH="0" baseline="0" noProof="0" dirty="0">
              <a:ln>
                <a:noFill/>
              </a:ln>
              <a:solidFill>
                <a:srgbClr val="8B7567"/>
              </a:solidFill>
              <a:effectLst/>
              <a:uLnTx/>
              <a:uFillTx/>
              <a:latin typeface="Open Sans" panose="020B0606030504020204" pitchFamily="34" charset="0"/>
              <a:ea typeface="宋体" panose="02010600030101010101" pitchFamily="2" charset="-122"/>
              <a:cs typeface="Open Sans" panose="020B0606030504020204" pitchFamily="34" charset="0"/>
            </a:endParaRPr>
          </a:p>
        </p:txBody>
      </p:sp>
      <p:sp>
        <p:nvSpPr>
          <p:cNvPr id="10" name="矩形: 圆角 9"/>
          <p:cNvSpPr/>
          <p:nvPr/>
        </p:nvSpPr>
        <p:spPr>
          <a:xfrm>
            <a:off x="110490" y="812800"/>
            <a:ext cx="10699750" cy="3534410"/>
          </a:xfrm>
          <a:prstGeom prst="roundRect">
            <a:avLst>
              <a:gd name="adj" fmla="val 9821"/>
            </a:avLst>
          </a:prstGeom>
          <a:blipFill dpi="0" rotWithShape="1">
            <a:blip r:embed="rId2"/>
            <a:srcRect/>
            <a:tile tx="0" ty="0" sx="50000" sy="50000" flip="none" algn="ctr"/>
          </a:blipFill>
          <a:ln w="25400">
            <a:solidFill>
              <a:srgbClr val="8B7567"/>
            </a:solid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359744" y="209"/>
            <a:ext cx="2831937" cy="520356"/>
          </a:xfrm>
          <a:prstGeom prst="rect">
            <a:avLst/>
          </a:prstGeom>
        </p:spPr>
      </p:pic>
      <p:pic>
        <p:nvPicPr>
          <p:cNvPr id="4" name="图片 3" descr="3c65816fde94cd298fbfbb35d360e19"/>
          <p:cNvPicPr>
            <a:picLocks noChangeAspect="1"/>
          </p:cNvPicPr>
          <p:nvPr/>
        </p:nvPicPr>
        <p:blipFill>
          <a:blip r:embed="rId4"/>
          <a:srcRect l="2119" t="1806" r="-1972" b="-226"/>
          <a:stretch>
            <a:fillRect/>
          </a:stretch>
        </p:blipFill>
        <p:spPr>
          <a:xfrm>
            <a:off x="404495" y="887730"/>
            <a:ext cx="10863580" cy="3317240"/>
          </a:xfrm>
          <a:prstGeom prst="rect">
            <a:avLst/>
          </a:prstGeom>
        </p:spPr>
      </p:pic>
      <p:sp>
        <p:nvSpPr>
          <p:cNvPr id="5" name="文本框 4"/>
          <p:cNvSpPr txBox="1"/>
          <p:nvPr/>
        </p:nvSpPr>
        <p:spPr>
          <a:xfrm>
            <a:off x="207645" y="4435475"/>
            <a:ext cx="6096000" cy="922020"/>
          </a:xfrm>
          <a:prstGeom prst="rect">
            <a:avLst/>
          </a:prstGeom>
          <a:noFill/>
        </p:spPr>
        <p:txBody>
          <a:bodyPr wrap="square" rtlCol="0" anchor="t">
            <a:spAutoFit/>
          </a:bodyPr>
          <a:lstStyle/>
          <a:p>
            <a:r>
              <a:rPr lang="zh-CN" altLang="en-US"/>
              <a:t>G:初始化中随机生成的基因组数量</a:t>
            </a:r>
            <a:endParaRPr lang="zh-CN" altLang="en-US"/>
          </a:p>
          <a:p>
            <a:r>
              <a:rPr lang="zh-CN" altLang="en-US"/>
              <a:t>x':基因组</a:t>
            </a:r>
            <a:endParaRPr lang="zh-CN" altLang="en-US"/>
          </a:p>
          <a:p>
            <a:r>
              <a:rPr lang="zh-CN" altLang="en-US"/>
              <a:t>b':用户选择的</a:t>
            </a:r>
            <a:r>
              <a:rPr lang="en-US" altLang="zh-CN"/>
              <a:t>n</a:t>
            </a:r>
            <a:r>
              <a:rPr lang="zh-CN" altLang="en-US"/>
              <a:t>个感兴趣的维度组成的向量</a:t>
            </a:r>
            <a:endParaRPr lang="en-US" altLang="zh-CN"/>
          </a:p>
        </p:txBody>
      </p:sp>
      <p:sp>
        <p:nvSpPr>
          <p:cNvPr id="7" name="文本框 6"/>
          <p:cNvSpPr txBox="1"/>
          <p:nvPr/>
        </p:nvSpPr>
        <p:spPr>
          <a:xfrm>
            <a:off x="5685155" y="4435475"/>
            <a:ext cx="6096000" cy="922020"/>
          </a:xfrm>
          <a:prstGeom prst="rect">
            <a:avLst/>
          </a:prstGeom>
          <a:noFill/>
        </p:spPr>
        <p:txBody>
          <a:bodyPr wrap="square" rtlCol="0" anchor="t">
            <a:spAutoFit/>
          </a:bodyPr>
          <a:lstStyle/>
          <a:p>
            <a:r>
              <a:rPr lang="zh-CN" altLang="en-US">
                <a:sym typeface="+mn-ea"/>
              </a:rPr>
              <a:t>p': 解决方案 x 的性能度量</a:t>
            </a:r>
            <a:endParaRPr lang="zh-CN" altLang="en-US">
              <a:sym typeface="+mn-ea"/>
            </a:endParaRPr>
          </a:p>
          <a:p>
            <a:r>
              <a:rPr lang="zh-CN" altLang="en-US">
                <a:sym typeface="+mn-ea"/>
              </a:rPr>
              <a:t>P: 细胞中的当前最高性能值</a:t>
            </a:r>
            <a:endParaRPr lang="zh-CN" altLang="en-US">
              <a:sym typeface="+mn-ea"/>
            </a:endParaRPr>
          </a:p>
          <a:p>
            <a:r>
              <a:rPr lang="zh-CN" altLang="en-US">
                <a:sym typeface="+mn-ea"/>
              </a:rPr>
              <a:t>X:</a:t>
            </a:r>
            <a:r>
              <a:rPr lang="en-US" altLang="zh-CN">
                <a:sym typeface="+mn-ea"/>
              </a:rPr>
              <a:t> </a:t>
            </a:r>
            <a:r>
              <a:rPr lang="zh-CN" altLang="en-US">
                <a:sym typeface="+mn-ea"/>
              </a:rPr>
              <a:t>细胞中当前最高性能对应的基因组</a:t>
            </a:r>
            <a:endParaRPr lang="zh-CN" altLang="en-US">
              <a:sym typeface="+mn-ea"/>
            </a:endParaRPr>
          </a:p>
        </p:txBody>
      </p:sp>
      <p:sp>
        <p:nvSpPr>
          <p:cNvPr id="12" name="矩形 11"/>
          <p:cNvSpPr/>
          <p:nvPr/>
        </p:nvSpPr>
        <p:spPr>
          <a:xfrm>
            <a:off x="11116310" y="3936365"/>
            <a:ext cx="75565" cy="75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230870" y="4316095"/>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2.</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sp>
        <p:nvSpPr>
          <p:cNvPr id="2" name="文本框 1"/>
          <p:cNvSpPr txBox="1"/>
          <p:nvPr/>
        </p:nvSpPr>
        <p:spPr>
          <a:xfrm>
            <a:off x="508764" y="520565"/>
            <a:ext cx="6524554" cy="460375"/>
          </a:xfrm>
          <a:prstGeom prst="rect">
            <a:avLst/>
          </a:prstGeom>
          <a:noFill/>
        </p:spPr>
        <p:txBody>
          <a:bodyPr wrap="square" rtlCol="0">
            <a:spAutoFit/>
          </a:bodyPr>
          <a:lstStyle/>
          <a:p>
            <a:r>
              <a:rPr lang="en-US" altLang="zh-CN" sz="24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两个值得注意的地方</a:t>
            </a:r>
            <a:endParaRPr lang="en-US" altLang="zh-CN" sz="24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3" name="文本框 2"/>
          <p:cNvSpPr txBox="1"/>
          <p:nvPr/>
        </p:nvSpPr>
        <p:spPr>
          <a:xfrm>
            <a:off x="639392" y="1567543"/>
            <a:ext cx="5025763" cy="2584450"/>
          </a:xfrm>
          <a:prstGeom prst="rect">
            <a:avLst/>
          </a:prstGeom>
          <a:noFill/>
        </p:spPr>
        <p:txBody>
          <a:bodyPr wrap="square" rtlCol="0">
            <a:spAutoFit/>
          </a:bodyPr>
          <a:lstStyle/>
          <a:p>
            <a:r>
              <a:rPr lang="en-US" altLang="zh-CN" dirty="0">
                <a:ea typeface="思源黑体 CN Light" panose="020B0300000000000000"/>
              </a:rPr>
              <a:t> </a:t>
            </a:r>
            <a:r>
              <a:rPr lang="zh-CN" altLang="en-US">
                <a:sym typeface="+mn-ea"/>
              </a:rPr>
              <a:t>由于如下</a:t>
            </a:r>
            <a:r>
              <a:rPr lang="zh-CN" altLang="en-US" b="1">
                <a:sym typeface="+mn-ea"/>
              </a:rPr>
              <a:t>两个</a:t>
            </a:r>
            <a:r>
              <a:rPr lang="zh-CN" altLang="en-US">
                <a:sym typeface="+mn-ea"/>
              </a:rPr>
              <a:t>原因，</a:t>
            </a:r>
            <a:r>
              <a:rPr lang="zh-CN" altLang="en-US"/>
              <a:t>Map-Elites 算法无法保证特征空间中的所有细胞都将被填充：</a:t>
            </a:r>
            <a:endParaRPr lang="zh-CN" altLang="en-US"/>
          </a:p>
          <a:p>
            <a:endParaRPr lang="zh-CN" altLang="en-US"/>
          </a:p>
          <a:p>
            <a:r>
              <a:rPr lang="zh-CN" altLang="en-US"/>
              <a:t>(1) </a:t>
            </a:r>
            <a:r>
              <a:rPr lang="zh-CN" altLang="en-US">
                <a:sym typeface="+mn-ea"/>
              </a:rPr>
              <a:t>在特征空间中可能没有</a:t>
            </a:r>
            <a:r>
              <a:rPr lang="zh-CN" altLang="en-US" u="sng">
                <a:sym typeface="+mn-ea"/>
              </a:rPr>
              <a:t>映射到特定细胞的基因组 x</a:t>
            </a:r>
            <a:r>
              <a:rPr lang="zh-CN" altLang="en-US">
                <a:sym typeface="+mn-ea"/>
              </a:rPr>
              <a:t>。例如受限于物理定律，不可能有任意高度和重量的机器人。</a:t>
            </a:r>
            <a:endParaRPr lang="zh-CN" altLang="en-US">
              <a:sym typeface="+mn-ea"/>
            </a:endParaRPr>
          </a:p>
          <a:p>
            <a:endParaRPr lang="zh-CN" altLang="en-US">
              <a:sym typeface="+mn-ea"/>
            </a:endParaRPr>
          </a:p>
          <a:p>
            <a:r>
              <a:rPr lang="zh-CN" altLang="en-US"/>
              <a:t>(2) </a:t>
            </a:r>
            <a:r>
              <a:rPr lang="zh-CN" altLang="en-US">
                <a:sym typeface="+mn-ea"/>
              </a:rPr>
              <a:t>即使存在生成映射到特征中细胞的基因组，搜索算法可能</a:t>
            </a:r>
            <a:r>
              <a:rPr lang="zh-CN" altLang="en-US" u="sng">
                <a:sym typeface="+mn-ea"/>
              </a:rPr>
              <a:t>无法成功生成</a:t>
            </a:r>
            <a:endParaRPr lang="zh-CN" altLang="en-US" u="sng"/>
          </a:p>
        </p:txBody>
      </p:sp>
      <p:sp>
        <p:nvSpPr>
          <p:cNvPr id="4" name="文本框 3"/>
          <p:cNvSpPr txBox="1"/>
          <p:nvPr/>
        </p:nvSpPr>
        <p:spPr>
          <a:xfrm>
            <a:off x="6751435" y="1567543"/>
            <a:ext cx="4684295" cy="2584450"/>
          </a:xfrm>
          <a:prstGeom prst="rect">
            <a:avLst/>
          </a:prstGeom>
          <a:noFill/>
        </p:spPr>
        <p:txBody>
          <a:bodyPr wrap="square" rtlCol="0">
            <a:spAutoFit/>
          </a:bodyPr>
          <a:lstStyle/>
          <a:p>
            <a:r>
              <a:rPr lang="en-US" altLang="zh-CN" dirty="0"/>
              <a:t>如果在给定的问题中可以直接在特征空间中进行操作，那么就没有必要采用MAP-Elites，因为可以简单地在特征空间执行</a:t>
            </a:r>
            <a:r>
              <a:rPr lang="en-US" altLang="zh-CN" b="1" dirty="0"/>
              <a:t>穷举搜索</a:t>
            </a:r>
            <a:r>
              <a:rPr lang="en-US" altLang="zh-CN" dirty="0"/>
              <a:t>。</a:t>
            </a:r>
            <a:endParaRPr lang="en-US" altLang="zh-CN" dirty="0"/>
          </a:p>
          <a:p>
            <a:endParaRPr lang="en-US" altLang="zh-CN" dirty="0"/>
          </a:p>
          <a:p>
            <a:r>
              <a:rPr lang="en-US" altLang="zh-CN" dirty="0"/>
              <a:t>因而MAP-Elites算法可视为尝试在特征空间中执行这种穷举搜索的一种方式，但仍存在一个额外的挑战，即</a:t>
            </a:r>
            <a:r>
              <a:rPr lang="en-US" altLang="zh-CN" u="sng" dirty="0"/>
              <a:t>如何为该特征空间中的每个单元找到性能最高的解决方案</a:t>
            </a:r>
            <a:r>
              <a:rPr lang="en-US" altLang="zh-CN" dirty="0"/>
              <a:t>。</a:t>
            </a:r>
            <a:endParaRPr lang="en-US" altLang="zh-CN" dirty="0"/>
          </a:p>
          <a:p>
            <a:endParaRPr lang="zh-CN" altLang="en-US" dirty="0"/>
          </a:p>
        </p:txBody>
      </p:sp>
      <p:sp>
        <p:nvSpPr>
          <p:cNvPr id="5" name="SorbShape1"/>
          <p:cNvSpPr/>
          <p:nvPr/>
        </p:nvSpPr>
        <p:spPr>
          <a:xfrm>
            <a:off x="191679" y="1629583"/>
            <a:ext cx="447713" cy="453600"/>
          </a:xfrm>
          <a:prstGeom prst="ellipse">
            <a:avLst/>
          </a:prstGeom>
          <a:solidFill>
            <a:srgbClr val="8E7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SorbShape1"/>
          <p:cNvSpPr/>
          <p:nvPr/>
        </p:nvSpPr>
        <p:spPr>
          <a:xfrm>
            <a:off x="6236116" y="1629583"/>
            <a:ext cx="447713" cy="453600"/>
          </a:xfrm>
          <a:prstGeom prst="ellipse">
            <a:avLst/>
          </a:prstGeom>
          <a:solidFill>
            <a:srgbClr val="8B7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247506" y="1671717"/>
            <a:ext cx="391886" cy="400110"/>
          </a:xfrm>
          <a:prstGeom prst="rect">
            <a:avLst/>
          </a:prstGeom>
          <a:noFill/>
        </p:spPr>
        <p:txBody>
          <a:bodyPr wrap="square" rtlCol="0">
            <a:spAutoFit/>
          </a:bodyPr>
          <a:lstStyle/>
          <a:p>
            <a:r>
              <a:rPr lang="en-US" altLang="zh-CN" sz="2000" dirty="0">
                <a:solidFill>
                  <a:srgbClr val="F5F3F1"/>
                </a:solidFill>
              </a:rPr>
              <a:t>1</a:t>
            </a:r>
            <a:endParaRPr lang="zh-CN" altLang="en-US" sz="2000" dirty="0">
              <a:solidFill>
                <a:srgbClr val="F5F3F1"/>
              </a:solidFill>
            </a:endParaRPr>
          </a:p>
        </p:txBody>
      </p:sp>
      <p:sp>
        <p:nvSpPr>
          <p:cNvPr id="9" name="文本框 8"/>
          <p:cNvSpPr txBox="1"/>
          <p:nvPr/>
        </p:nvSpPr>
        <p:spPr>
          <a:xfrm>
            <a:off x="6300313" y="1656328"/>
            <a:ext cx="319318" cy="400110"/>
          </a:xfrm>
          <a:prstGeom prst="rect">
            <a:avLst/>
          </a:prstGeom>
          <a:noFill/>
        </p:spPr>
        <p:txBody>
          <a:bodyPr wrap="none" rtlCol="0">
            <a:spAutoFit/>
          </a:bodyPr>
          <a:lstStyle/>
          <a:p>
            <a:r>
              <a:rPr lang="en-US" altLang="zh-CN" sz="2000" dirty="0">
                <a:solidFill>
                  <a:srgbClr val="F5F3F1"/>
                </a:solidFill>
              </a:rPr>
              <a:t>2</a:t>
            </a:r>
            <a:endParaRPr lang="zh-CN" altLang="en-US" sz="2000" dirty="0">
              <a:solidFill>
                <a:srgbClr val="F5F3F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sp>
        <p:nvSpPr>
          <p:cNvPr id="6" name="矩形 5"/>
          <p:cNvSpPr/>
          <p:nvPr/>
        </p:nvSpPr>
        <p:spPr>
          <a:xfrm>
            <a:off x="586008" y="1395443"/>
            <a:ext cx="4436303" cy="52322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8E786B"/>
                </a:solidFill>
                <a:effectLst/>
                <a:uLnTx/>
                <a:uFillTx/>
                <a:latin typeface="Open Sans" panose="020B0606030504020204" pitchFamily="34" charset="0"/>
                <a:ea typeface="等线" panose="02010600030101010101" pitchFamily="2" charset="-122"/>
                <a:cs typeface="Open Sans" panose="020B0606030504020204" pitchFamily="34" charset="0"/>
                <a:sym typeface="+mn-ea"/>
              </a:rPr>
              <a:t>传统进化算法的不足：</a:t>
            </a:r>
            <a:endParaRPr kumimoji="0" lang="en-US" altLang="zh-CN" sz="2800" b="1" i="0" u="none" strike="noStrike" kern="1200" cap="none" spc="0" normalizeH="0" baseline="0" noProof="0" dirty="0">
              <a:ln>
                <a:noFill/>
              </a:ln>
              <a:solidFill>
                <a:srgbClr val="8E786B"/>
              </a:solidFill>
              <a:effectLst/>
              <a:uLnTx/>
              <a:uFillTx/>
              <a:latin typeface="Open Sans" panose="020B0606030504020204" pitchFamily="34" charset="0"/>
              <a:ea typeface="等线" panose="02010600030101010101" pitchFamily="2" charset="-122"/>
              <a:cs typeface="Open Sans" panose="020B0606030504020204" pitchFamily="34" charset="0"/>
              <a:sym typeface="+mn-ea"/>
            </a:endParaRPr>
          </a:p>
        </p:txBody>
      </p:sp>
      <p:grpSp>
        <p:nvGrpSpPr>
          <p:cNvPr id="11" name="组合 10"/>
          <p:cNvGrpSpPr/>
          <p:nvPr/>
        </p:nvGrpSpPr>
        <p:grpSpPr>
          <a:xfrm>
            <a:off x="0" y="5691505"/>
            <a:ext cx="2804160" cy="1166495"/>
            <a:chOff x="0" y="26904"/>
            <a:chExt cx="12192000" cy="6804191"/>
          </a:xfrm>
        </p:grpSpPr>
        <p:pic>
          <p:nvPicPr>
            <p:cNvPr id="5" name="图片 4" descr="图片包含 游戏机, 画&#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161"/>
              <a:ext cx="12192000" cy="6785677"/>
            </a:xfrm>
            <a:prstGeom prst="rect">
              <a:avLst/>
            </a:prstGeom>
          </p:spPr>
        </p:pic>
        <p:pic>
          <p:nvPicPr>
            <p:cNvPr id="3" name="图片 2" descr="图片包含 文字, 大, 高, 白色&#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904"/>
              <a:ext cx="12192000" cy="6804191"/>
            </a:xfrm>
            <a:prstGeom prst="rect">
              <a:avLst/>
            </a:prstGeom>
          </p:spPr>
        </p:pic>
      </p:grpSp>
      <p:pic>
        <p:nvPicPr>
          <p:cNvPr id="10" name="图形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359744" y="209"/>
            <a:ext cx="2831937" cy="520356"/>
          </a:xfrm>
          <a:prstGeom prst="rect">
            <a:avLst/>
          </a:prstGeom>
        </p:spPr>
      </p:pic>
      <p:grpSp>
        <p:nvGrpSpPr>
          <p:cNvPr id="13" name="组合 12"/>
          <p:cNvGrpSpPr/>
          <p:nvPr/>
        </p:nvGrpSpPr>
        <p:grpSpPr>
          <a:xfrm>
            <a:off x="7925435" y="5691505"/>
            <a:ext cx="4266565" cy="1164590"/>
            <a:chOff x="0" y="1053818"/>
            <a:chExt cx="12192000" cy="4750364"/>
          </a:xfrm>
        </p:grpSpPr>
        <p:pic>
          <p:nvPicPr>
            <p:cNvPr id="4" name="图片 3" descr="图片包含 游戏机, 桌子, 画&#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pic>
          <p:nvPicPr>
            <p:cNvPr id="12" name="图片 11" descr="图片包含 游戏机&#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grpSp>
      <p:cxnSp>
        <p:nvCxnSpPr>
          <p:cNvPr id="2" name="直接连接符 1"/>
          <p:cNvCxnSpPr/>
          <p:nvPr/>
        </p:nvCxnSpPr>
        <p:spPr>
          <a:xfrm flipH="1">
            <a:off x="6133465" y="2212340"/>
            <a:ext cx="10160" cy="425005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14" name="文本框 13"/>
          <p:cNvSpPr txBox="1"/>
          <p:nvPr/>
        </p:nvSpPr>
        <p:spPr>
          <a:xfrm>
            <a:off x="69850" y="2212340"/>
            <a:ext cx="5982335" cy="3415030"/>
          </a:xfrm>
          <a:prstGeom prst="rect">
            <a:avLst/>
          </a:prstGeom>
          <a:noFill/>
        </p:spPr>
        <p:txBody>
          <a:bodyPr wrap="square" rtlCol="0" anchor="t">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AutoNum type="arabicPeriod"/>
              <a:defRPr/>
            </a:pPr>
            <a:r>
              <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rPr>
              <a:t>最终进化的软机器人的形态大多相似。如同进化算法的经典情形，在每次运行的搜索过程中，易发生找到局部最值后难以跳脱该区域以寻求另一峰值的情况。</a:t>
            </a:r>
            <a:endPar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AutoNum type="arabicPeriod"/>
              <a:defRPr/>
            </a:pPr>
            <a:r>
              <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rPr>
              <a:t>最终进化结果很少包含某一特定材料（骨骼），因而无法全面地展示这种材料对机器人的形态及表现的影响。若采用奖励函数激励骨骼含量的增加，可能会导致过度投资，且很难提前知道产生成功的设计所需的骨骼比例。</a:t>
            </a:r>
            <a:endPar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 name="文本框 15"/>
          <p:cNvSpPr txBox="1"/>
          <p:nvPr/>
        </p:nvSpPr>
        <p:spPr>
          <a:xfrm>
            <a:off x="6224905" y="2212340"/>
            <a:ext cx="5757545" cy="2584450"/>
          </a:xfrm>
          <a:prstGeom prst="rect">
            <a:avLst/>
          </a:prstGeom>
          <a:noFill/>
        </p:spPr>
        <p:txBody>
          <a:bodyPr wrap="square" rtlCol="0" anchor="t">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AutoNum type="arabicPeriod"/>
              <a:defRPr/>
            </a:pPr>
            <a:r>
              <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sym typeface="+mn-ea"/>
              </a:rPr>
              <a:t>能够全面地探索搜索空间以寻求全局最优点</a:t>
            </a:r>
            <a:endPar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sym typeface="+mn-ea"/>
            </a:endParaRPr>
          </a:p>
          <a:p>
            <a:pPr marL="342900" marR="0" lvl="0" indent="-342900" algn="l" defTabSz="914400" rtl="0" eaLnBrk="1" fontAlgn="auto" latinLnBrk="0" hangingPunct="1">
              <a:lnSpc>
                <a:spcPct val="150000"/>
              </a:lnSpc>
              <a:spcBef>
                <a:spcPts val="0"/>
              </a:spcBef>
              <a:spcAft>
                <a:spcPts val="0"/>
              </a:spcAft>
              <a:buClrTx/>
              <a:buSzTx/>
              <a:buFontTx/>
              <a:buAutoNum type="arabicPeriod"/>
              <a:defRPr/>
            </a:pPr>
            <a:r>
              <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sym typeface="+mn-ea"/>
              </a:rPr>
              <a:t>能够观察在不同骨骼含量下表现最好的软机器人，从而了解骨骼的使用如何影响机器人的速度和形态设计</a:t>
            </a:r>
            <a:endPar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sym typeface="+mn-ea"/>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AutoNum type="arabicPeriod"/>
              <a:defRPr/>
            </a:pPr>
            <a:r>
              <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sym typeface="+mn-ea"/>
              </a:rPr>
              <a:t>除此以外，还可增加感兴趣的维度以探究其变化的影响（如不同尺寸</a:t>
            </a: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mn-ea"/>
              </a:rPr>
              <a:t>）</a:t>
            </a: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mn-ea"/>
            </a:endParaRPr>
          </a:p>
        </p:txBody>
      </p:sp>
      <p:sp>
        <p:nvSpPr>
          <p:cNvPr id="17" name="矩形 16"/>
          <p:cNvSpPr/>
          <p:nvPr/>
        </p:nvSpPr>
        <p:spPr>
          <a:xfrm>
            <a:off x="6487795" y="1335405"/>
            <a:ext cx="5494655" cy="589457"/>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8E786B"/>
                </a:solidFill>
                <a:effectLst/>
                <a:uLnTx/>
                <a:uFillTx/>
                <a:latin typeface="Open Sans" panose="020B0606030504020204" pitchFamily="34" charset="0"/>
                <a:ea typeface="等线" panose="02010600030101010101" pitchFamily="2" charset="-122"/>
                <a:cs typeface="Open Sans" panose="020B0606030504020204" pitchFamily="34" charset="0"/>
                <a:sym typeface="+mn-ea"/>
              </a:rPr>
              <a:t>MAP-Elites</a:t>
            </a:r>
            <a:r>
              <a:rPr kumimoji="0" lang="zh-CN" altLang="en-US" sz="2400" b="1" i="0" u="none" strike="noStrike" kern="1200" cap="none" spc="0" normalizeH="0" baseline="0" noProof="0" dirty="0">
                <a:ln>
                  <a:noFill/>
                </a:ln>
                <a:solidFill>
                  <a:srgbClr val="8E786B"/>
                </a:solidFill>
                <a:effectLst/>
                <a:uLnTx/>
                <a:uFillTx/>
                <a:latin typeface="Open Sans" panose="020B0606030504020204" pitchFamily="34" charset="0"/>
                <a:ea typeface="等线" panose="02010600030101010101" pitchFamily="2" charset="-122"/>
                <a:cs typeface="Open Sans" panose="020B0606030504020204" pitchFamily="34" charset="0"/>
                <a:sym typeface="+mn-ea"/>
              </a:rPr>
              <a:t>算法的优点</a:t>
            </a:r>
            <a:r>
              <a:rPr kumimoji="0" lang="en-US" altLang="zh-CN" sz="2400" b="1" i="0" u="none" strike="noStrike" kern="1200" cap="none" spc="0" normalizeH="0" baseline="0" noProof="0" dirty="0">
                <a:ln>
                  <a:noFill/>
                </a:ln>
                <a:solidFill>
                  <a:srgbClr val="8E786B"/>
                </a:solidFill>
                <a:effectLst/>
                <a:uLnTx/>
                <a:uFillTx/>
                <a:latin typeface="Open Sans" panose="020B0606030504020204" pitchFamily="34" charset="0"/>
                <a:ea typeface="等线" panose="02010600030101010101" pitchFamily="2" charset="-122"/>
                <a:cs typeface="Open Sans" panose="020B0606030504020204" pitchFamily="34" charset="0"/>
                <a:sym typeface="+mn-ea"/>
              </a:rPr>
              <a:t>:</a:t>
            </a:r>
            <a:endParaRPr kumimoji="0" lang="en-US" altLang="zh-CN" sz="2400" b="1" i="0" u="none" strike="noStrike" kern="1200" cap="none" spc="600" normalizeH="0" baseline="0" noProof="0" dirty="0">
              <a:ln>
                <a:noFill/>
              </a:ln>
              <a:solidFill>
                <a:srgbClr val="8E786B"/>
              </a:solidFill>
              <a:effectLst/>
              <a:uLnTx/>
              <a:uFillTx/>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8" name="文本框 7"/>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Map-Elites</a:t>
            </a: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3" name="文本框 2"/>
          <p:cNvSpPr txBox="1"/>
          <p:nvPr/>
        </p:nvSpPr>
        <p:spPr>
          <a:xfrm>
            <a:off x="347980" y="1675765"/>
            <a:ext cx="7634605" cy="4215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1800" b="1" i="0" u="none" strike="noStrike" kern="1200" cap="none" spc="0" normalizeH="0" noProof="0" dirty="0" err="1">
                <a:ln>
                  <a:noFill/>
                </a:ln>
                <a:solidFill>
                  <a:srgbClr val="5F493F"/>
                </a:solidFill>
                <a:effectLst/>
                <a:uLnTx/>
                <a:uFillTx/>
                <a:latin typeface="等线" panose="02010600030101010101" pitchFamily="2" charset="-122"/>
                <a:ea typeface="+mn-ea"/>
                <a:cs typeface="+mn-cs"/>
              </a:rPr>
              <a:t>实验目标</a:t>
            </a:r>
            <a:r>
              <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rPr>
              <a:t>：</a:t>
            </a:r>
            <a:endPar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rPr>
              <a:t>(1) </a:t>
            </a:r>
            <a:r>
              <a:rPr kumimoji="0" sz="1800" b="0" i="0" u="none" strike="noStrike" kern="1200" cap="none" spc="0" normalizeH="0" noProof="0" dirty="0" err="1">
                <a:ln>
                  <a:noFill/>
                </a:ln>
                <a:solidFill>
                  <a:srgbClr val="5F493F"/>
                </a:solidFill>
                <a:effectLst/>
                <a:uLnTx/>
                <a:uFillTx/>
                <a:latin typeface="等线" panose="02010600030101010101" pitchFamily="2" charset="-122"/>
                <a:ea typeface="+mn-ea"/>
                <a:cs typeface="+mn-cs"/>
              </a:rPr>
              <a:t>测试map-elite是否可以在一次运行中产生大量多样的形态</a:t>
            </a:r>
            <a:endPar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rPr>
              <a:t>(2) </a:t>
            </a:r>
            <a:r>
              <a:rPr kumimoji="0" sz="1800" b="0" i="0" u="none" strike="noStrike" kern="1200" cap="none" spc="0" normalizeH="0" noProof="0" dirty="0" err="1">
                <a:ln>
                  <a:noFill/>
                </a:ln>
                <a:solidFill>
                  <a:srgbClr val="5F493F"/>
                </a:solidFill>
                <a:effectLst/>
                <a:uLnTx/>
                <a:uFillTx/>
                <a:latin typeface="等线" panose="02010600030101010101" pitchFamily="2" charset="-122"/>
                <a:ea typeface="+mn-ea"/>
                <a:cs typeface="+mn-cs"/>
              </a:rPr>
              <a:t>测试它是否可以根据一系列骨骼含量水平和体型大小以及它们的组合，产生高性能的形态</a:t>
            </a:r>
            <a:endPar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rPr>
              <a:t>搜索空间：</a:t>
            </a:r>
            <a:r>
              <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rPr>
              <a:t>一组3个数字，指定了3个关节的每个角度</a:t>
            </a:r>
            <a:endPar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1" i="0" u="none" strike="noStrike" kern="1200" cap="none" spc="0" normalizeH="0" noProof="0" dirty="0" err="1">
                <a:ln>
                  <a:noFill/>
                </a:ln>
                <a:solidFill>
                  <a:srgbClr val="5F493F"/>
                </a:solidFill>
                <a:effectLst/>
                <a:uLnTx/>
                <a:uFillTx/>
                <a:latin typeface="等线" panose="02010600030101010101" pitchFamily="2" charset="-122"/>
                <a:ea typeface="+mn-ea"/>
                <a:cs typeface="+mn-cs"/>
              </a:rPr>
              <a:t>特征空间</a:t>
            </a:r>
            <a:r>
              <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rPr>
              <a:t>：</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rPr>
              <a:t>组成</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软机器人</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rPr>
              <a:t>的四种</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材料的各自含量</a:t>
            </a:r>
            <a:endPar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1" i="0" u="none" strike="noStrike" kern="1200" cap="none" spc="0" normalizeH="0" noProof="0" dirty="0" err="1">
                <a:ln>
                  <a:noFill/>
                </a:ln>
                <a:solidFill>
                  <a:srgbClr val="5F493F"/>
                </a:solidFill>
                <a:effectLst/>
                <a:uLnTx/>
                <a:uFillTx/>
                <a:latin typeface="等线" panose="02010600030101010101" pitchFamily="2" charset="-122"/>
                <a:ea typeface="+mn-ea"/>
                <a:cs typeface="+mn-cs"/>
              </a:rPr>
              <a:t>性能函数</a:t>
            </a:r>
            <a:r>
              <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rPr>
              <a:t>：</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rPr>
              <a:t>模拟</a:t>
            </a:r>
            <a:r>
              <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rPr>
              <a:t>10</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rPr>
              <a:t>秒内所走的距离。</a:t>
            </a:r>
            <a:endPar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1" i="0" u="none" strike="noStrike" kern="1200" cap="none" spc="0" normalizeH="0" noProof="0" dirty="0" err="1">
                <a:ln>
                  <a:noFill/>
                </a:ln>
                <a:solidFill>
                  <a:srgbClr val="5F493F"/>
                </a:solidFill>
                <a:effectLst/>
                <a:uLnTx/>
                <a:uFillTx/>
                <a:latin typeface="等线" panose="02010600030101010101" pitchFamily="2" charset="-122"/>
                <a:ea typeface="+mn-ea"/>
                <a:cs typeface="+mn-cs"/>
              </a:rPr>
              <a:t>对比算法：</a:t>
            </a:r>
            <a:r>
              <a:rPr kumimoji="0" lang="en-US" altLang="zh-CN" sz="1800" b="1" i="0" u="none" strike="noStrike" kern="1200" cap="none" spc="0" normalizeH="0" noProof="0" dirty="0" err="1">
                <a:ln>
                  <a:noFill/>
                </a:ln>
                <a:solidFill>
                  <a:srgbClr val="5F493F"/>
                </a:solidFill>
                <a:effectLst/>
                <a:uLnTx/>
                <a:uFillTx/>
                <a:latin typeface="等线" panose="02010600030101010101" pitchFamily="2" charset="-122"/>
                <a:ea typeface="等线" panose="02010600030101010101" pitchFamily="2" charset="-122"/>
                <a:cs typeface="+mn-cs"/>
              </a:rPr>
              <a:t>EA</a:t>
            </a:r>
            <a:r>
              <a:rPr kumimoji="0" lang="en-US" altLang="zh-CN" sz="1800" b="1"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 single-objective evolutionary algorithm optimizing 	   	    performance</a:t>
            </a:r>
            <a:endPar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	    EA+D:</a:t>
            </a:r>
            <a:r>
              <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 two-objective evolutionary algorithm that optimizes 	   	    performance and diversity </a:t>
            </a:r>
            <a:endPar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	    (</a:t>
            </a:r>
            <a:r>
              <a:rPr kumimoji="0" lang="en-US" altLang="zh-CN" sz="1600" b="0" i="0" u="none" strike="noStrike" kern="1200" cap="none" spc="0" normalizeH="0" noProof="0" dirty="0" err="1">
                <a:ln>
                  <a:noFill/>
                </a:ln>
                <a:solidFill>
                  <a:srgbClr val="5F493F"/>
                </a:solidFill>
                <a:effectLst/>
                <a:uLnTx/>
                <a:uFillTx/>
                <a:latin typeface="等线" panose="02010600030101010101" pitchFamily="2" charset="-122"/>
                <a:ea typeface="等线" panose="02010600030101010101" pitchFamily="2" charset="-122"/>
                <a:cs typeface="+mn-cs"/>
              </a:rPr>
              <a:t>多样性是用特征空间中个体到其他个体的平均距离来衡量的</a:t>
            </a:r>
            <a:r>
              <a:rPr kumimoji="0" lang="en-US" altLang="zh-CN" sz="16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en-US" altLang="zh-CN" sz="16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	    MAP-Elites</a:t>
            </a:r>
            <a:endParaRPr kumimoji="0" lang="en-US" altLang="zh-CN" sz="1800" b="1"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endPar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a:blip r:embed="rId3"/>
          <a:srcRect l="9111" t="5231" r="9062" b="-3588"/>
          <a:stretch>
            <a:fillRect/>
          </a:stretch>
        </p:blipFill>
        <p:spPr>
          <a:xfrm>
            <a:off x="8385810" y="2030095"/>
            <a:ext cx="3023235" cy="2047875"/>
          </a:xfrm>
          <a:prstGeom prst="rect">
            <a:avLst/>
          </a:prstGeom>
        </p:spPr>
      </p:pic>
      <p:sp>
        <p:nvSpPr>
          <p:cNvPr id="6" name="文本框 5"/>
          <p:cNvSpPr txBox="1"/>
          <p:nvPr/>
        </p:nvSpPr>
        <p:spPr>
          <a:xfrm>
            <a:off x="8688705" y="4196715"/>
            <a:ext cx="241681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(Cheney et al. 2013)</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pic>
        <p:nvPicPr>
          <p:cNvPr id="2" name="图片 1"/>
          <p:cNvPicPr>
            <a:picLocks noChangeAspect="1"/>
          </p:cNvPicPr>
          <p:nvPr/>
        </p:nvPicPr>
        <p:blipFill>
          <a:blip r:embed="rId3"/>
          <a:stretch>
            <a:fillRect/>
          </a:stretch>
        </p:blipFill>
        <p:spPr>
          <a:xfrm>
            <a:off x="539115" y="1773555"/>
            <a:ext cx="5476875" cy="3790950"/>
          </a:xfrm>
          <a:prstGeom prst="rect">
            <a:avLst/>
          </a:prstGeom>
        </p:spPr>
      </p:pic>
      <p:sp>
        <p:nvSpPr>
          <p:cNvPr id="3" name="文本框 2"/>
          <p:cNvSpPr txBox="1"/>
          <p:nvPr/>
        </p:nvSpPr>
        <p:spPr>
          <a:xfrm>
            <a:off x="333375" y="5646420"/>
            <a:ext cx="348234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(Cheney et al. 2013</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539115" y="1074420"/>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实验过程：特征空间的编码</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5" name="文本框 4"/>
          <p:cNvSpPr txBox="1"/>
          <p:nvPr/>
        </p:nvSpPr>
        <p:spPr>
          <a:xfrm>
            <a:off x="133985" y="1524000"/>
            <a:ext cx="338963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4472C4"/>
                </a:solidFill>
                <a:effectLst>
                  <a:outerShdw blurRad="38100" dist="25400" dir="5400000" algn="ctr" rotWithShape="0">
                    <a:srgbClr val="6E747A">
                      <a:alpha val="43000"/>
                    </a:srgbClr>
                  </a:outerShdw>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因为节点具有规则的数学函数，</a:t>
            </a:r>
            <a:endParaRPr kumimoji="0" lang="zh-CN" altLang="en-US" sz="1200" b="1" i="0" u="none" strike="noStrike" kern="1200" cap="none" spc="0" normalizeH="0" baseline="0" noProof="0" dirty="0">
              <a:ln>
                <a:noFill/>
              </a:ln>
              <a:solidFill>
                <a:srgbClr val="4472C4"/>
              </a:solidFill>
              <a:effectLst>
                <a:outerShdw blurRad="38100" dist="25400" dir="5400000" algn="ctr" rotWithShape="0">
                  <a:srgbClr val="6E747A">
                    <a:alpha val="43000"/>
                  </a:srgbClr>
                </a:outerShdw>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4472C4"/>
                </a:solidFill>
                <a:effectLst>
                  <a:outerShdw blurRad="38100" dist="25400" dir="5400000" algn="ctr" rotWithShape="0">
                    <a:srgbClr val="6E747A">
                      <a:alpha val="43000"/>
                    </a:srgbClr>
                  </a:outerShdw>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输出模式往往是规则的</a:t>
            </a:r>
            <a:endParaRPr kumimoji="0" lang="zh-CN" altLang="en-US" sz="1200" b="1" i="0" u="none" strike="noStrike" kern="1200" cap="none" spc="0" normalizeH="0" baseline="0" noProof="0" dirty="0">
              <a:ln>
                <a:noFill/>
              </a:ln>
              <a:solidFill>
                <a:srgbClr val="4472C4"/>
              </a:solidFill>
              <a:effectLst>
                <a:outerShdw blurRad="38100" dist="25400" dir="5400000" algn="ctr" rotWithShape="0">
                  <a:srgbClr val="6E747A">
                    <a:alpha val="43000"/>
                  </a:srgbClr>
                </a:outerShdw>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4472C4"/>
              </a:solidFill>
              <a:effectLst>
                <a:outerShdw blurRad="38100" dist="25400" dir="5400000" algn="ctr" rotWithShape="0">
                  <a:srgbClr val="6E747A">
                    <a:alpha val="43000"/>
                  </a:srgbClr>
                </a:outerShdw>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26" name="左弧形箭头 125"/>
          <p:cNvSpPr/>
          <p:nvPr/>
        </p:nvSpPr>
        <p:spPr>
          <a:xfrm>
            <a:off x="276860" y="1773555"/>
            <a:ext cx="467995" cy="159131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8" name="文本框 7"/>
          <p:cNvSpPr txBox="1"/>
          <p:nvPr/>
        </p:nvSpPr>
        <p:spPr>
          <a:xfrm>
            <a:off x="6515100" y="2028825"/>
            <a:ext cx="5290820" cy="27997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总体思路</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每个立体像素的材料都用一个组成模式生成网络(CPPN)进行编码</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具体实现</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对边界区域内的每个体素迭代查询CPPN，并根据该体素的坐标生成输出值。这些输出决定体素的存在和它们的材料属性，以指定一个软机器人。</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p:txBody>
      </p:sp>
      <p:sp>
        <p:nvSpPr>
          <p:cNvPr id="6" name="文本框 5"/>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4" name="文本框 3"/>
          <p:cNvSpPr txBox="1"/>
          <p:nvPr/>
        </p:nvSpPr>
        <p:spPr>
          <a:xfrm>
            <a:off x="539115" y="1074420"/>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a:t>
            </a:r>
            <a:r>
              <a:rPr kumimoji="0" lang="zh-CN" altLang="en-US" sz="20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结果</a:t>
            </a: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pic>
        <p:nvPicPr>
          <p:cNvPr id="2" name="图片 1"/>
          <p:cNvPicPr>
            <a:picLocks noChangeAspect="1"/>
          </p:cNvPicPr>
          <p:nvPr/>
        </p:nvPicPr>
        <p:blipFill>
          <a:blip r:embed="rId3"/>
          <a:srcRect r="73541"/>
          <a:stretch>
            <a:fillRect/>
          </a:stretch>
        </p:blipFill>
        <p:spPr>
          <a:xfrm>
            <a:off x="474980" y="1837055"/>
            <a:ext cx="1945640" cy="2773680"/>
          </a:xfrm>
          <a:prstGeom prst="rect">
            <a:avLst/>
          </a:prstGeom>
        </p:spPr>
      </p:pic>
      <p:cxnSp>
        <p:nvCxnSpPr>
          <p:cNvPr id="3" name="直接连接符 2"/>
          <p:cNvCxnSpPr/>
          <p:nvPr/>
        </p:nvCxnSpPr>
        <p:spPr>
          <a:xfrm flipH="1">
            <a:off x="5513705" y="1234440"/>
            <a:ext cx="22225" cy="397827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6113780" y="2057400"/>
            <a:ext cx="5290820" cy="25533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结果分析</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map - elite在全局表现方面的中值较高，而精确度较低，但与其他处理无显著差异(p &gt; 0.05)</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实验</a:t>
            </a: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结论</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在寻找一个单一的、高性能的解决方案，map - elite和两个优化算法之间统计差异不大。</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p:txBody>
      </p:sp>
      <p:pic>
        <p:nvPicPr>
          <p:cNvPr id="5" name="图片 4"/>
          <p:cNvPicPr>
            <a:picLocks noChangeAspect="1"/>
          </p:cNvPicPr>
          <p:nvPr/>
        </p:nvPicPr>
        <p:blipFill>
          <a:blip r:embed="rId3"/>
          <a:srcRect l="50699" r="23955"/>
          <a:stretch>
            <a:fillRect/>
          </a:stretch>
        </p:blipFill>
        <p:spPr>
          <a:xfrm>
            <a:off x="2802255" y="1837055"/>
            <a:ext cx="1863725" cy="2773680"/>
          </a:xfrm>
          <a:prstGeom prst="rect">
            <a:avLst/>
          </a:prstGeom>
        </p:spPr>
      </p:pic>
      <p:sp>
        <p:nvSpPr>
          <p:cNvPr id="10" name="文本框 9"/>
          <p:cNvSpPr txBox="1"/>
          <p:nvPr/>
        </p:nvSpPr>
        <p:spPr>
          <a:xfrm>
            <a:off x="621030" y="4910455"/>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4" name="文本框 3"/>
          <p:cNvSpPr txBox="1"/>
          <p:nvPr/>
        </p:nvSpPr>
        <p:spPr>
          <a:xfrm>
            <a:off x="539115" y="1074420"/>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a:t>
            </a:r>
            <a:r>
              <a:rPr kumimoji="0" lang="zh-CN" altLang="en-US" sz="20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结果</a:t>
            </a: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cxnSp>
        <p:nvCxnSpPr>
          <p:cNvPr id="3" name="直接连接符 2"/>
          <p:cNvCxnSpPr/>
          <p:nvPr/>
        </p:nvCxnSpPr>
        <p:spPr>
          <a:xfrm flipH="1">
            <a:off x="5477510" y="1239520"/>
            <a:ext cx="22225" cy="397827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6311265" y="2012950"/>
            <a:ext cx="4316095" cy="25533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结果分析</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map - elite在全局可靠性和覆盖率方面显著优于对照组(顶部，p &lt; 0.002)</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实验</a:t>
            </a: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结论</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在追求各种不同的、高性能的解决方案时，map - elite可以提供更多的解决方案。</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p:txBody>
      </p:sp>
      <p:pic>
        <p:nvPicPr>
          <p:cNvPr id="6" name="图片 5"/>
          <p:cNvPicPr>
            <a:picLocks noChangeAspect="1"/>
          </p:cNvPicPr>
          <p:nvPr/>
        </p:nvPicPr>
        <p:blipFill>
          <a:blip r:embed="rId3"/>
          <a:srcRect l="25959" r="48687"/>
          <a:stretch>
            <a:fillRect/>
          </a:stretch>
        </p:blipFill>
        <p:spPr>
          <a:xfrm>
            <a:off x="539115" y="1903095"/>
            <a:ext cx="1864360" cy="2773680"/>
          </a:xfrm>
          <a:prstGeom prst="rect">
            <a:avLst/>
          </a:prstGeom>
        </p:spPr>
      </p:pic>
      <p:pic>
        <p:nvPicPr>
          <p:cNvPr id="7" name="图片 6"/>
          <p:cNvPicPr>
            <a:picLocks noChangeAspect="1"/>
          </p:cNvPicPr>
          <p:nvPr/>
        </p:nvPicPr>
        <p:blipFill>
          <a:blip r:embed="rId3"/>
          <a:srcRect l="75889" r="-225"/>
          <a:stretch>
            <a:fillRect/>
          </a:stretch>
        </p:blipFill>
        <p:spPr>
          <a:xfrm>
            <a:off x="2958465" y="1842135"/>
            <a:ext cx="1789430" cy="2773680"/>
          </a:xfrm>
          <a:prstGeom prst="rect">
            <a:avLst/>
          </a:prstGeom>
        </p:spPr>
      </p:pic>
      <p:sp>
        <p:nvSpPr>
          <p:cNvPr id="10" name="文本框 9"/>
          <p:cNvSpPr txBox="1"/>
          <p:nvPr/>
        </p:nvSpPr>
        <p:spPr>
          <a:xfrm>
            <a:off x="621030" y="4910455"/>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4" name="文本框 3"/>
          <p:cNvSpPr txBox="1"/>
          <p:nvPr/>
        </p:nvSpPr>
        <p:spPr>
          <a:xfrm>
            <a:off x="539115" y="1074420"/>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a:t>
            </a:r>
            <a:r>
              <a:rPr kumimoji="0" lang="zh-CN" altLang="en-US" sz="20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结果</a:t>
            </a: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cxnSp>
        <p:nvCxnSpPr>
          <p:cNvPr id="3" name="直接连接符 2"/>
          <p:cNvCxnSpPr/>
          <p:nvPr/>
        </p:nvCxnSpPr>
        <p:spPr>
          <a:xfrm flipH="1">
            <a:off x="7221855" y="1074420"/>
            <a:ext cx="26670" cy="4554220"/>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7694930" y="2029460"/>
            <a:ext cx="3883025" cy="27997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实验</a:t>
            </a: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结论</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由两次独立运行生成的示例地图展示了map-elite</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算法</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1. </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能</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最大限度</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填充单元格(</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最大化</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覆盖率)</a:t>
            </a:r>
            <a:endPar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2. </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能揭示特征空间不同区域的适合度潜力</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（颜色变化趋势）</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p:txBody>
      </p:sp>
      <p:pic>
        <p:nvPicPr>
          <p:cNvPr id="5" name="图片 4"/>
          <p:cNvPicPr>
            <a:picLocks noChangeAspect="1"/>
          </p:cNvPicPr>
          <p:nvPr/>
        </p:nvPicPr>
        <p:blipFill>
          <a:blip r:embed="rId3"/>
          <a:stretch>
            <a:fillRect/>
          </a:stretch>
        </p:blipFill>
        <p:spPr>
          <a:xfrm>
            <a:off x="936625" y="1669415"/>
            <a:ext cx="5725160" cy="3339465"/>
          </a:xfrm>
          <a:prstGeom prst="rect">
            <a:avLst/>
          </a:prstGeom>
        </p:spPr>
      </p:pic>
      <p:sp>
        <p:nvSpPr>
          <p:cNvPr id="10" name="文本框 9"/>
          <p:cNvSpPr txBox="1"/>
          <p:nvPr/>
        </p:nvSpPr>
        <p:spPr>
          <a:xfrm>
            <a:off x="1776730" y="5107940"/>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cxnSp>
        <p:nvCxnSpPr>
          <p:cNvPr id="3" name="直接连接符 2"/>
          <p:cNvCxnSpPr/>
          <p:nvPr/>
        </p:nvCxnSpPr>
        <p:spPr>
          <a:xfrm flipH="1">
            <a:off x="7221855" y="1074420"/>
            <a:ext cx="26670" cy="4554220"/>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7716520" y="2647315"/>
            <a:ext cx="4079240" cy="23069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结论：</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通过左图，可以</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发现多样化的软机器人设计且能</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了解到特征空间中不同区域的适应度潜力。该地图还显示了一个异常的高性能孤岛，其中体素填充的百分比约为7%。</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而</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传统优化算法可能需要数千次的运行才能</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发现</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空间的这一高性能区域，因此实验目标一达成。</a:t>
            </a:r>
            <a:endPar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p:txBody>
      </p:sp>
      <p:sp>
        <p:nvSpPr>
          <p:cNvPr id="10" name="文本框 9"/>
          <p:cNvSpPr txBox="1"/>
          <p:nvPr/>
        </p:nvSpPr>
        <p:spPr>
          <a:xfrm>
            <a:off x="739775" y="5782945"/>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3"/>
          <a:stretch>
            <a:fillRect/>
          </a:stretch>
        </p:blipFill>
        <p:spPr>
          <a:xfrm>
            <a:off x="893445" y="1473200"/>
            <a:ext cx="5860415" cy="4206875"/>
          </a:xfrm>
          <a:prstGeom prst="rect">
            <a:avLst/>
          </a:prstGeom>
        </p:spPr>
      </p:pic>
      <p:sp>
        <p:nvSpPr>
          <p:cNvPr id="6" name="文本框 5"/>
          <p:cNvSpPr txBox="1"/>
          <p:nvPr/>
        </p:nvSpPr>
        <p:spPr>
          <a:xfrm>
            <a:off x="7688580" y="1445895"/>
            <a:ext cx="4079240" cy="8299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目标一：</a:t>
            </a:r>
            <a:endPar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测</a:t>
            </a:r>
            <a:r>
              <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试map-elite是否可以在一次运行中产生大量多样的形态</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7" name="文本框 6"/>
          <p:cNvSpPr txBox="1"/>
          <p:nvPr/>
        </p:nvSpPr>
        <p:spPr>
          <a:xfrm>
            <a:off x="539750" y="1047115"/>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a:t>
            </a:r>
            <a:r>
              <a:rPr kumimoji="0" lang="zh-CN" altLang="en-US" sz="20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结果</a:t>
            </a: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4" name="文本框 3"/>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920819" y="188419"/>
            <a:ext cx="4122909" cy="521970"/>
          </a:xfrm>
          <a:prstGeom prst="rect">
            <a:avLst/>
          </a:prstGeom>
          <a:ln>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r"/>
            <a:r>
              <a:rPr lang="en-US" altLang="zh-CN" sz="2800" b="1" spc="600" dirty="0">
                <a:solidFill>
                  <a:srgbClr val="8B7567"/>
                </a:solidFill>
                <a:latin typeface="Open Sans" panose="020B0606030504020204" pitchFamily="34" charset="0"/>
                <a:ea typeface="Open Sans" panose="020B0606030504020204" pitchFamily="34" charset="0"/>
                <a:cs typeface="Open Sans" panose="020B0606030504020204" pitchFamily="34" charset="0"/>
              </a:rPr>
              <a:t>CONTENTS</a:t>
            </a:r>
            <a:endParaRPr lang="en-US" altLang="zh-CN" sz="2800" b="1" spc="600" dirty="0">
              <a:solidFill>
                <a:srgbClr val="8B7567"/>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7964" y="119584"/>
            <a:ext cx="2831937" cy="520356"/>
          </a:xfrm>
          <a:prstGeom prst="rect">
            <a:avLst/>
          </a:prstGeom>
        </p:spPr>
      </p:pic>
      <p:sp>
        <p:nvSpPr>
          <p:cNvPr id="4" name="文本框 3"/>
          <p:cNvSpPr txBox="1"/>
          <p:nvPr/>
        </p:nvSpPr>
        <p:spPr>
          <a:xfrm>
            <a:off x="3039745" y="1114425"/>
            <a:ext cx="7783195" cy="521970"/>
          </a:xfrm>
          <a:prstGeom prst="rect">
            <a:avLst/>
          </a:prstGeom>
          <a:noFill/>
        </p:spPr>
        <p:txBody>
          <a:bodyPr wrap="square" rtlCol="0">
            <a:spAutoFit/>
          </a:bodyPr>
          <a:lstStyle/>
          <a:p>
            <a:pPr algn="l"/>
            <a:r>
              <a:rPr lang="en-US" altLang="zh-CN" sz="2800" b="1" dirty="0">
                <a:solidFill>
                  <a:srgbClr val="5F493F"/>
                </a:solidFill>
                <a:latin typeface="华文中宋" panose="02010600040101010101" charset="-122"/>
                <a:ea typeface="华文中宋" panose="02010600040101010101" charset="-122"/>
              </a:rPr>
              <a:t>1</a:t>
            </a:r>
            <a:r>
              <a:rPr lang="en-US" altLang="zh-CN" sz="2800" dirty="0">
                <a:solidFill>
                  <a:srgbClr val="5F493F"/>
                </a:solidFill>
                <a:latin typeface="华文中宋" panose="02010600040101010101" charset="-122"/>
                <a:ea typeface="华文中宋" panose="02010600040101010101" charset="-122"/>
              </a:rPr>
              <a:t>. </a:t>
            </a:r>
            <a:r>
              <a:rPr lang="zh-CN" altLang="en-US" sz="2800" dirty="0">
                <a:solidFill>
                  <a:srgbClr val="5F493F"/>
                </a:solidFill>
                <a:latin typeface="华文中宋" panose="02010600040101010101" charset="-122"/>
                <a:ea typeface="华文中宋" panose="02010600040101010101" charset="-122"/>
                <a:sym typeface="+mn-ea"/>
              </a:rPr>
              <a:t>项目目标、内容及进度规划</a:t>
            </a:r>
            <a:endParaRPr lang="en-US" altLang="zh-CN" sz="2800" dirty="0">
              <a:solidFill>
                <a:srgbClr val="5F493F"/>
              </a:solidFill>
              <a:latin typeface="华文中宋" panose="02010600040101010101" charset="-122"/>
              <a:ea typeface="华文中宋" panose="02010600040101010101" charset="-122"/>
            </a:endParaRPr>
          </a:p>
        </p:txBody>
      </p:sp>
      <p:sp>
        <p:nvSpPr>
          <p:cNvPr id="16" name="文本框 15"/>
          <p:cNvSpPr txBox="1"/>
          <p:nvPr/>
        </p:nvSpPr>
        <p:spPr>
          <a:xfrm>
            <a:off x="6185535" y="1938020"/>
            <a:ext cx="5196840"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2</a:t>
            </a:r>
            <a:r>
              <a:rPr lang="en-US" altLang="zh-CN" sz="2800" dirty="0">
                <a:solidFill>
                  <a:srgbClr val="5F493F"/>
                </a:solidFill>
                <a:latin typeface="华文中宋" panose="02010600040101010101" charset="-122"/>
                <a:ea typeface="华文中宋" panose="02010600040101010101" charset="-122"/>
              </a:rPr>
              <a:t>. Map-Elites </a:t>
            </a:r>
            <a:r>
              <a:rPr lang="zh-CN" altLang="en-US" sz="2800" dirty="0">
                <a:solidFill>
                  <a:srgbClr val="5F493F"/>
                </a:solidFill>
                <a:latin typeface="华文中宋" panose="02010600040101010101" charset="-122"/>
                <a:ea typeface="华文中宋" panose="02010600040101010101" charset="-122"/>
              </a:rPr>
              <a:t>与</a:t>
            </a:r>
            <a:r>
              <a:rPr lang="en-US" altLang="zh-CN" sz="2800" dirty="0">
                <a:solidFill>
                  <a:srgbClr val="5F493F"/>
                </a:solidFill>
                <a:latin typeface="华文中宋" panose="02010600040101010101" charset="-122"/>
                <a:ea typeface="华文中宋" panose="02010600040101010101" charset="-122"/>
              </a:rPr>
              <a:t> PGA-Map-Elites</a:t>
            </a:r>
            <a:endParaRPr lang="zh-CN" altLang="en-US" sz="2800" dirty="0">
              <a:solidFill>
                <a:srgbClr val="5F493F"/>
              </a:solidFill>
              <a:latin typeface="华文中宋" panose="02010600040101010101" charset="-122"/>
              <a:ea typeface="华文中宋" panose="02010600040101010101" charset="-122"/>
            </a:endParaRPr>
          </a:p>
        </p:txBody>
      </p:sp>
      <p:sp>
        <p:nvSpPr>
          <p:cNvPr id="20" name="文本框 19"/>
          <p:cNvSpPr txBox="1"/>
          <p:nvPr/>
        </p:nvSpPr>
        <p:spPr>
          <a:xfrm>
            <a:off x="6821170" y="3192780"/>
            <a:ext cx="392493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3</a:t>
            </a:r>
            <a:r>
              <a:rPr lang="en-US" altLang="zh-CN" sz="2800" dirty="0">
                <a:solidFill>
                  <a:srgbClr val="5F493F"/>
                </a:solidFill>
                <a:latin typeface="华文中宋" panose="02010600040101010101" charset="-122"/>
                <a:ea typeface="华文中宋" panose="02010600040101010101" charset="-122"/>
              </a:rPr>
              <a:t>. </a:t>
            </a:r>
            <a:r>
              <a:rPr lang="zh-CN" altLang="en-US" sz="2800" dirty="0">
                <a:solidFill>
                  <a:srgbClr val="5F493F"/>
                </a:solidFill>
                <a:latin typeface="华文中宋" panose="02010600040101010101" charset="-122"/>
                <a:ea typeface="华文中宋" panose="02010600040101010101" charset="-122"/>
              </a:rPr>
              <a:t>强化学习</a:t>
            </a:r>
            <a:r>
              <a:rPr lang="zh-CN" altLang="en-US" sz="2800" dirty="0">
                <a:solidFill>
                  <a:srgbClr val="5F493F"/>
                </a:solidFill>
                <a:latin typeface="华文中宋" panose="02010600040101010101" charset="-122"/>
                <a:ea typeface="华文中宋" panose="02010600040101010101" charset="-122"/>
              </a:rPr>
              <a:t>算法</a:t>
            </a:r>
            <a:endParaRPr lang="zh-CN" altLang="en-US" sz="2800" dirty="0">
              <a:solidFill>
                <a:srgbClr val="5F493F"/>
              </a:solidFill>
              <a:latin typeface="华文中宋" panose="02010600040101010101" charset="-122"/>
              <a:ea typeface="华文中宋" panose="02010600040101010101" charset="-122"/>
            </a:endParaRPr>
          </a:p>
        </p:txBody>
      </p:sp>
      <p:sp>
        <p:nvSpPr>
          <p:cNvPr id="24" name="文本框 23"/>
          <p:cNvSpPr txBox="1"/>
          <p:nvPr/>
        </p:nvSpPr>
        <p:spPr>
          <a:xfrm>
            <a:off x="7360920" y="3970655"/>
            <a:ext cx="625411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4. </a:t>
            </a:r>
            <a:r>
              <a:rPr lang="zh-CN" altLang="en-US" sz="2800" dirty="0">
                <a:solidFill>
                  <a:srgbClr val="5F493F"/>
                </a:solidFill>
                <a:latin typeface="华文中宋" panose="02010600040101010101" charset="-122"/>
                <a:ea typeface="华文中宋" panose="02010600040101010101" charset="-122"/>
              </a:rPr>
              <a:t>小结</a:t>
            </a:r>
            <a:endParaRPr lang="zh-CN" altLang="en-US" sz="2800" dirty="0">
              <a:solidFill>
                <a:srgbClr val="5F493F"/>
              </a:solidFill>
              <a:latin typeface="华文中宋" panose="02010600040101010101" charset="-122"/>
              <a:ea typeface="华文中宋" panose="02010600040101010101" charset="-122"/>
            </a:endParaRPr>
          </a:p>
        </p:txBody>
      </p:sp>
      <p:sp>
        <p:nvSpPr>
          <p:cNvPr id="2" name="文本框 1"/>
          <p:cNvSpPr txBox="1"/>
          <p:nvPr/>
        </p:nvSpPr>
        <p:spPr>
          <a:xfrm>
            <a:off x="6185535" y="6003290"/>
            <a:ext cx="2750820"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6. 参考文献</a:t>
            </a:r>
            <a:endParaRPr lang="en-US" altLang="zh-CN" sz="2800" b="1" dirty="0">
              <a:solidFill>
                <a:srgbClr val="5F493F"/>
              </a:solidFill>
              <a:latin typeface="华文中宋" panose="02010600040101010101" charset="-122"/>
              <a:ea typeface="华文中宋" panose="02010600040101010101" charset="-122"/>
            </a:endParaRPr>
          </a:p>
        </p:txBody>
      </p:sp>
      <p:sp>
        <p:nvSpPr>
          <p:cNvPr id="3" name="文本框 2"/>
          <p:cNvSpPr txBox="1"/>
          <p:nvPr/>
        </p:nvSpPr>
        <p:spPr>
          <a:xfrm>
            <a:off x="7574915" y="5046345"/>
            <a:ext cx="6254115" cy="521970"/>
          </a:xfrm>
          <a:prstGeom prst="rect">
            <a:avLst/>
          </a:prstGeom>
          <a:noFill/>
        </p:spPr>
        <p:txBody>
          <a:bodyPr wrap="square" rtlCol="0">
            <a:spAutoFit/>
          </a:bodyPr>
          <a:p>
            <a:r>
              <a:rPr lang="en-US" altLang="zh-CN" sz="2800" b="1" dirty="0">
                <a:solidFill>
                  <a:srgbClr val="5F493F"/>
                </a:solidFill>
                <a:latin typeface="华文中宋" panose="02010600040101010101" charset="-122"/>
                <a:ea typeface="华文中宋" panose="02010600040101010101" charset="-122"/>
              </a:rPr>
              <a:t>5. </a:t>
            </a:r>
            <a:r>
              <a:rPr lang="zh-CN" altLang="en-US" sz="2800" dirty="0">
                <a:solidFill>
                  <a:srgbClr val="5F493F"/>
                </a:solidFill>
                <a:latin typeface="华文中宋" panose="02010600040101010101" charset="-122"/>
                <a:ea typeface="华文中宋" panose="02010600040101010101" charset="-122"/>
              </a:rPr>
              <a:t>项目分工</a:t>
            </a:r>
            <a:endParaRPr lang="zh-CN" altLang="en-US" sz="2800" dirty="0">
              <a:solidFill>
                <a:srgbClr val="5F493F"/>
              </a:solidFill>
              <a:latin typeface="华文中宋" panose="02010600040101010101" charset="-122"/>
              <a:ea typeface="华文中宋" panose="0201060004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cxnSp>
        <p:nvCxnSpPr>
          <p:cNvPr id="3" name="直接连接符 2"/>
          <p:cNvCxnSpPr/>
          <p:nvPr/>
        </p:nvCxnSpPr>
        <p:spPr>
          <a:xfrm flipH="1">
            <a:off x="7221855" y="1074420"/>
            <a:ext cx="26670" cy="4554220"/>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7716520" y="2380615"/>
            <a:ext cx="4079240" cy="30460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结论：</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举例观察图中右侧子列中（</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体素</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填充率≈75%）骨骼含量变化，从10%到90%以上，伴随着每条腿的软组织和肌肉的数量减少</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主要用于连接两腿的背部的骨头比例上升。但在变化过程中，基本的两足动物运动模式仍然被保留了下来，从一个快速、灵活的像兔子的两足动物，到一个缓慢的像乌龟，有着巨大沉重的壳的两足动物，因此实验目标二达成，即同时找到最快的重甲鱼和最快的兔子</a:t>
            </a:r>
            <a:endPar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p:txBody>
      </p:sp>
      <p:sp>
        <p:nvSpPr>
          <p:cNvPr id="10" name="文本框 9"/>
          <p:cNvSpPr txBox="1"/>
          <p:nvPr/>
        </p:nvSpPr>
        <p:spPr>
          <a:xfrm>
            <a:off x="739775" y="5782945"/>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3"/>
          <a:stretch>
            <a:fillRect/>
          </a:stretch>
        </p:blipFill>
        <p:spPr>
          <a:xfrm>
            <a:off x="893445" y="1473200"/>
            <a:ext cx="5860415" cy="4206875"/>
          </a:xfrm>
          <a:prstGeom prst="rect">
            <a:avLst/>
          </a:prstGeom>
        </p:spPr>
      </p:pic>
      <p:sp>
        <p:nvSpPr>
          <p:cNvPr id="6" name="文本框 5"/>
          <p:cNvSpPr txBox="1"/>
          <p:nvPr/>
        </p:nvSpPr>
        <p:spPr>
          <a:xfrm>
            <a:off x="7716520" y="1189355"/>
            <a:ext cx="4079240" cy="1076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目标二：</a:t>
            </a:r>
            <a:endPar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测试它是否可以根据一系列骨骼含量水平和体型大小以及它们的组合，产生高性能的形态</a:t>
            </a:r>
            <a:endPar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7" name="文本框 6"/>
          <p:cNvSpPr txBox="1"/>
          <p:nvPr/>
        </p:nvSpPr>
        <p:spPr>
          <a:xfrm>
            <a:off x="539750" y="1047115"/>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a:t>
            </a:r>
            <a:r>
              <a:rPr kumimoji="0" lang="zh-CN" altLang="en-US" sz="20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结果</a:t>
            </a: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4" name="文本框 3"/>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4" name="文本框 3"/>
          <p:cNvSpPr txBox="1"/>
          <p:nvPr/>
        </p:nvSpPr>
        <p:spPr>
          <a:xfrm>
            <a:off x="327660" y="2074545"/>
            <a:ext cx="9003030" cy="2306955"/>
          </a:xfrm>
          <a:prstGeom prst="rect">
            <a:avLst/>
          </a:prstGeom>
          <a:noFill/>
        </p:spPr>
        <p:txBody>
          <a:bodyPr wrap="square" rtlCol="0">
            <a:spAutoFit/>
          </a:bodyPr>
          <a:lstStyle/>
          <a:p>
            <a:r>
              <a:rPr lang="en-US" altLang="zh-CN"/>
              <a:t>1</a:t>
            </a:r>
            <a:r>
              <a:rPr lang="zh-CN" altLang="en-US"/>
              <a:t>、与传统优化算法相比，Map-Elites 和其他照明算法（Illumination algorithms）映射整个特征空间，告诉用户特征和性能之间的各种权衡;</a:t>
            </a:r>
            <a:endParaRPr lang="zh-CN" altLang="en-US"/>
          </a:p>
          <a:p>
            <a:endParaRPr lang="zh-CN" altLang="en-US"/>
          </a:p>
          <a:p>
            <a:r>
              <a:rPr lang="en-US" altLang="zh-CN"/>
              <a:t>2</a:t>
            </a:r>
            <a:r>
              <a:rPr lang="zh-CN" altLang="en-US"/>
              <a:t>、Map-Elites 学习了自然界产生多样性的特点，因为它同时保留了众多不同领域中表现最好的解决方案。</a:t>
            </a:r>
            <a:endParaRPr lang="zh-CN" altLang="en-US"/>
          </a:p>
          <a:p>
            <a:endParaRPr lang="zh-CN" altLang="en-US"/>
          </a:p>
          <a:p>
            <a:r>
              <a:rPr lang="en-US" altLang="zh-CN"/>
              <a:t>3</a:t>
            </a:r>
            <a:r>
              <a:rPr lang="zh-CN" altLang="en-US"/>
              <a:t>、在用户定义的特征空间的每个点上找到性能最好的解，是帮助我们了解复杂</a:t>
            </a:r>
            <a:endParaRPr lang="zh-CN" altLang="en-US"/>
          </a:p>
          <a:p>
            <a:r>
              <a:rPr lang="zh-CN" altLang="en-US"/>
              <a:t>搜索空间的有价值的新工具。</a:t>
            </a:r>
            <a:r>
              <a:rPr lang="en-US" altLang="zh-CN"/>
              <a:t> </a:t>
            </a:r>
            <a:endParaRPr lang="en-US" altLang="zh-CN"/>
          </a:p>
        </p:txBody>
      </p:sp>
      <p:sp>
        <p:nvSpPr>
          <p:cNvPr id="6" name="文本框 5"/>
          <p:cNvSpPr txBox="1"/>
          <p:nvPr/>
        </p:nvSpPr>
        <p:spPr>
          <a:xfrm>
            <a:off x="327849" y="520477"/>
            <a:ext cx="864616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Map-Elites </a:t>
            </a: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总结：</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sp>
        <p:nvSpPr>
          <p:cNvPr id="6" name="矩形 5"/>
          <p:cNvSpPr/>
          <p:nvPr/>
        </p:nvSpPr>
        <p:spPr>
          <a:xfrm>
            <a:off x="240030" y="1863725"/>
            <a:ext cx="5197475" cy="39878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800100" lvl="1" indent="-342900">
              <a:buAutoNum type="arabicPeriod"/>
            </a:pPr>
            <a:r>
              <a:rPr lang="zh-CN" altLang="en-US" sz="2000" b="1">
                <a:solidFill>
                  <a:srgbClr val="8E786B"/>
                </a:solidFill>
                <a:latin typeface="Open Sans" panose="020B0606030504020204" pitchFamily="34" charset="0"/>
                <a:cs typeface="Open Sans" panose="020B0606030504020204" pitchFamily="34" charset="0"/>
                <a:sym typeface="+mn-ea"/>
              </a:rPr>
              <a:t>使用简单开环系统</a:t>
            </a:r>
            <a:endParaRPr lang="zh-CN" altLang="en-US" sz="2000" b="1">
              <a:solidFill>
                <a:srgbClr val="8E786B"/>
              </a:solidFill>
              <a:latin typeface="Open Sans" panose="020B0606030504020204" pitchFamily="34" charset="0"/>
              <a:cs typeface="Open Sans" panose="020B0606030504020204" pitchFamily="34" charset="0"/>
              <a:sym typeface="+mn-ea"/>
            </a:endParaRPr>
          </a:p>
        </p:txBody>
      </p:sp>
      <p:grpSp>
        <p:nvGrpSpPr>
          <p:cNvPr id="11" name="组合 10"/>
          <p:cNvGrpSpPr/>
          <p:nvPr/>
        </p:nvGrpSpPr>
        <p:grpSpPr>
          <a:xfrm>
            <a:off x="0" y="5691505"/>
            <a:ext cx="2804160" cy="1166495"/>
            <a:chOff x="0" y="26904"/>
            <a:chExt cx="12192000" cy="6804191"/>
          </a:xfrm>
        </p:grpSpPr>
        <p:pic>
          <p:nvPicPr>
            <p:cNvPr id="5" name="图片 4" descr="图片包含 游戏机, 画&#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161"/>
              <a:ext cx="12192000" cy="6785677"/>
            </a:xfrm>
            <a:prstGeom prst="rect">
              <a:avLst/>
            </a:prstGeom>
          </p:spPr>
        </p:pic>
        <p:pic>
          <p:nvPicPr>
            <p:cNvPr id="3" name="图片 2" descr="图片包含 文字, 大, 高, 白色&#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904"/>
              <a:ext cx="12192000" cy="6804191"/>
            </a:xfrm>
            <a:prstGeom prst="rect">
              <a:avLst/>
            </a:prstGeom>
          </p:spPr>
        </p:pic>
      </p:grpSp>
      <p:pic>
        <p:nvPicPr>
          <p:cNvPr id="10" name="图形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359744" y="209"/>
            <a:ext cx="2831937" cy="520356"/>
          </a:xfrm>
          <a:prstGeom prst="rect">
            <a:avLst/>
          </a:prstGeom>
        </p:spPr>
      </p:pic>
      <p:grpSp>
        <p:nvGrpSpPr>
          <p:cNvPr id="13" name="组合 12"/>
          <p:cNvGrpSpPr/>
          <p:nvPr/>
        </p:nvGrpSpPr>
        <p:grpSpPr>
          <a:xfrm>
            <a:off x="7925435" y="5691505"/>
            <a:ext cx="4266565" cy="1164590"/>
            <a:chOff x="0" y="1053818"/>
            <a:chExt cx="12192000" cy="4750364"/>
          </a:xfrm>
        </p:grpSpPr>
        <p:pic>
          <p:nvPicPr>
            <p:cNvPr id="4" name="图片 3" descr="图片包含 游戏机, 桌子, 画&#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pic>
          <p:nvPicPr>
            <p:cNvPr id="12" name="图片 11" descr="图片包含 游戏机&#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grpSp>
      <p:cxnSp>
        <p:nvCxnSpPr>
          <p:cNvPr id="2" name="直接连接符 1"/>
          <p:cNvCxnSpPr/>
          <p:nvPr/>
        </p:nvCxnSpPr>
        <p:spPr>
          <a:xfrm flipH="1">
            <a:off x="6133465" y="2212340"/>
            <a:ext cx="10160" cy="425005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17" name="矩形 16"/>
          <p:cNvSpPr/>
          <p:nvPr/>
        </p:nvSpPr>
        <p:spPr>
          <a:xfrm>
            <a:off x="166370" y="4262755"/>
            <a:ext cx="5494655" cy="39878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lvl="1" indent="0">
              <a:buNone/>
            </a:pPr>
            <a:r>
              <a:rPr lang="en-US" altLang="zh-CN" sz="2000" b="1">
                <a:solidFill>
                  <a:srgbClr val="8E786B"/>
                </a:solidFill>
                <a:latin typeface="Open Sans" panose="020B0606030504020204" pitchFamily="34" charset="0"/>
                <a:cs typeface="Open Sans" panose="020B0606030504020204" pitchFamily="34" charset="0"/>
                <a:sym typeface="+mn-ea"/>
              </a:rPr>
              <a:t>2. </a:t>
            </a:r>
            <a:r>
              <a:rPr lang="zh-CN" altLang="en-US" sz="2000" b="1">
                <a:solidFill>
                  <a:srgbClr val="8E786B"/>
                </a:solidFill>
                <a:latin typeface="Open Sans" panose="020B0606030504020204" pitchFamily="34" charset="0"/>
                <a:cs typeface="Open Sans" panose="020B0606030504020204" pitchFamily="34" charset="0"/>
                <a:sym typeface="+mn-ea"/>
              </a:rPr>
              <a:t>空间维度低</a:t>
            </a:r>
            <a:endParaRPr kumimoji="0" lang="zh-CN" altLang="en-US" sz="2000" b="1" i="0" u="none" strike="noStrike" kern="1200" cap="none" normalizeH="0" baseline="0">
              <a:solidFill>
                <a:srgbClr val="8E786B"/>
              </a:solidFill>
              <a:latin typeface="Open Sans" panose="020B0606030504020204" pitchFamily="34" charset="0"/>
              <a:cs typeface="Open Sans" panose="020B0606030504020204" pitchFamily="34" charset="0"/>
              <a:sym typeface="+mn-ea"/>
            </a:endParaRPr>
          </a:p>
        </p:txBody>
      </p:sp>
      <p:sp>
        <p:nvSpPr>
          <p:cNvPr id="7" name="文本框 6"/>
          <p:cNvSpPr txBox="1"/>
          <p:nvPr/>
        </p:nvSpPr>
        <p:spPr>
          <a:xfrm>
            <a:off x="330835" y="286385"/>
            <a:ext cx="6663690" cy="521970"/>
          </a:xfrm>
          <a:prstGeom prst="rect">
            <a:avLst/>
          </a:prstGeom>
          <a:noFill/>
        </p:spPr>
        <p:txBody>
          <a:bodyPr wrap="square" rtlCol="0">
            <a:spAutoFit/>
          </a:bodyPr>
          <a:lstStyle/>
          <a:p>
            <a:r>
              <a:rPr lang="en-US" sz="2800" b="1">
                <a:solidFill>
                  <a:srgbClr val="5F493F"/>
                </a:solidFill>
                <a:sym typeface="+mn-ea"/>
              </a:rPr>
              <a:t>PGA-Map-Elites</a:t>
            </a:r>
            <a:r>
              <a:rPr lang="zh-CN" altLang="en-US" sz="2800" b="1">
                <a:solidFill>
                  <a:srgbClr val="5F493F"/>
                </a:solidFill>
                <a:sym typeface="+mn-ea"/>
              </a:rPr>
              <a:t>基于</a:t>
            </a:r>
            <a:r>
              <a:rPr lang="en-US" altLang="zh-CN" sz="2800" b="1">
                <a:solidFill>
                  <a:srgbClr val="5F493F"/>
                </a:solidFill>
                <a:sym typeface="+mn-ea"/>
              </a:rPr>
              <a:t>MAP-Elites</a:t>
            </a:r>
            <a:r>
              <a:rPr lang="zh-CN" altLang="en-US" sz="2800" b="1">
                <a:solidFill>
                  <a:srgbClr val="5F493F"/>
                </a:solidFill>
                <a:sym typeface="+mn-ea"/>
              </a:rPr>
              <a:t>的改进</a:t>
            </a:r>
            <a:endParaRPr lang="zh-CN" altLang="en-US" sz="2800" b="1">
              <a:solidFill>
                <a:srgbClr val="5F493F"/>
              </a:solidFill>
              <a:sym typeface="+mn-ea"/>
            </a:endParaRPr>
          </a:p>
        </p:txBody>
      </p:sp>
      <p:sp>
        <p:nvSpPr>
          <p:cNvPr id="9" name="文本框 8"/>
          <p:cNvSpPr txBox="1"/>
          <p:nvPr/>
        </p:nvSpPr>
        <p:spPr>
          <a:xfrm>
            <a:off x="330835" y="1235710"/>
            <a:ext cx="6214110" cy="398780"/>
          </a:xfrm>
          <a:prstGeom prst="rect">
            <a:avLst/>
          </a:prstGeom>
          <a:noFill/>
        </p:spPr>
        <p:txBody>
          <a:bodyPr wrap="square" rtlCol="0">
            <a:spAutoFit/>
          </a:bodyPr>
          <a:lstStyle/>
          <a:p>
            <a:r>
              <a:rPr lang="zh-CN" altLang="en-US" sz="2000" b="1" dirty="0">
                <a:solidFill>
                  <a:srgbClr val="5F493F"/>
                </a:solidFill>
                <a:latin typeface="华文中宋" panose="02010600040101010101" charset="-122"/>
                <a:ea typeface="华文中宋" panose="02010600040101010101" charset="-122"/>
              </a:rPr>
              <a:t>MAP-Elites的限制</a:t>
            </a:r>
            <a:r>
              <a:rPr lang="en-US" sz="2000" b="1">
                <a:solidFill>
                  <a:srgbClr val="5F493F"/>
                </a:solidFill>
              </a:rPr>
              <a:t>:</a:t>
            </a:r>
            <a:endParaRPr lang="en-US" sz="2000" b="1">
              <a:solidFill>
                <a:srgbClr val="5F493F"/>
              </a:solidFill>
            </a:endParaRPr>
          </a:p>
        </p:txBody>
      </p:sp>
      <p:pic>
        <p:nvPicPr>
          <p:cNvPr id="15" name="图片 14"/>
          <p:cNvPicPr>
            <a:picLocks noChangeAspect="1"/>
          </p:cNvPicPr>
          <p:nvPr/>
        </p:nvPicPr>
        <p:blipFill>
          <a:blip r:embed="rId6"/>
          <a:stretch>
            <a:fillRect/>
          </a:stretch>
        </p:blipFill>
        <p:spPr>
          <a:xfrm>
            <a:off x="1019810" y="2313305"/>
            <a:ext cx="3787140" cy="1476375"/>
          </a:xfrm>
          <a:prstGeom prst="rect">
            <a:avLst/>
          </a:prstGeom>
        </p:spPr>
      </p:pic>
      <p:sp>
        <p:nvSpPr>
          <p:cNvPr id="18" name="文本框 17"/>
          <p:cNvSpPr txBox="1"/>
          <p:nvPr/>
        </p:nvSpPr>
        <p:spPr>
          <a:xfrm>
            <a:off x="861060" y="3815080"/>
            <a:ext cx="4104640" cy="460375"/>
          </a:xfrm>
          <a:prstGeom prst="rect">
            <a:avLst/>
          </a:prstGeom>
          <a:noFill/>
        </p:spPr>
        <p:txBody>
          <a:bodyPr wrap="square" rtlCol="0">
            <a:spAutoFit/>
          </a:bodyPr>
          <a:lstStyle/>
          <a:p>
            <a:pPr algn="ctr"/>
            <a:r>
              <a:rPr lang="zh-CN" altLang="en-US" sz="1200" b="1">
                <a:solidFill>
                  <a:srgbClr val="5F493F"/>
                </a:solidFill>
              </a:rPr>
              <a:t>（摘自</a:t>
            </a:r>
            <a:r>
              <a:rPr lang="en-US" altLang="zh-CN" sz="1200" b="1">
                <a:solidFill>
                  <a:srgbClr val="5F493F"/>
                </a:solidFill>
              </a:rPr>
              <a:t> https://electronicscoach.com/</a:t>
            </a:r>
            <a:endParaRPr lang="en-US" altLang="zh-CN" sz="1200" b="1">
              <a:solidFill>
                <a:srgbClr val="5F493F"/>
              </a:solidFill>
            </a:endParaRPr>
          </a:p>
          <a:p>
            <a:pPr algn="ctr"/>
            <a:r>
              <a:rPr lang="en-US" altLang="zh-CN" sz="1200" b="1">
                <a:solidFill>
                  <a:srgbClr val="5F493F"/>
                </a:solidFill>
              </a:rPr>
              <a:t>open-loop-control-system.html</a:t>
            </a:r>
            <a:r>
              <a:rPr lang="zh-CN" altLang="en-US" sz="1200" b="1">
                <a:solidFill>
                  <a:srgbClr val="5F493F"/>
                </a:solidFill>
              </a:rPr>
              <a:t>)</a:t>
            </a:r>
            <a:endParaRPr lang="zh-CN" altLang="en-US" sz="1200" b="1">
              <a:solidFill>
                <a:srgbClr val="5F493F"/>
              </a:solidFill>
            </a:endParaRPr>
          </a:p>
        </p:txBody>
      </p:sp>
      <p:sp>
        <p:nvSpPr>
          <p:cNvPr id="20" name="矩形 19"/>
          <p:cNvSpPr/>
          <p:nvPr/>
        </p:nvSpPr>
        <p:spPr>
          <a:xfrm>
            <a:off x="6350000" y="2061845"/>
            <a:ext cx="5197475" cy="39878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800100" lvl="1" indent="-342900">
              <a:buAutoNum type="arabicPeriod"/>
            </a:pPr>
            <a:r>
              <a:rPr lang="en-US" altLang="zh-CN" sz="2000" b="1">
                <a:solidFill>
                  <a:srgbClr val="8E786B"/>
                </a:solidFill>
                <a:latin typeface="Open Sans" panose="020B0606030504020204" pitchFamily="34" charset="0"/>
                <a:cs typeface="Open Sans" panose="020B0606030504020204" pitchFamily="34" charset="0"/>
                <a:sym typeface="+mn-ea"/>
              </a:rPr>
              <a:t>引入基于梯度的变异算子</a:t>
            </a:r>
            <a:endParaRPr lang="en-US" altLang="zh-CN" sz="2000" b="1">
              <a:solidFill>
                <a:srgbClr val="8E786B"/>
              </a:solidFill>
              <a:latin typeface="Open Sans" panose="020B0606030504020204" pitchFamily="34" charset="0"/>
              <a:cs typeface="Open Sans" panose="020B0606030504020204" pitchFamily="34" charset="0"/>
              <a:sym typeface="+mn-ea"/>
            </a:endParaRPr>
          </a:p>
        </p:txBody>
      </p:sp>
      <p:sp>
        <p:nvSpPr>
          <p:cNvPr id="21" name="矩形 20"/>
          <p:cNvSpPr/>
          <p:nvPr/>
        </p:nvSpPr>
        <p:spPr>
          <a:xfrm>
            <a:off x="6350000" y="4022090"/>
            <a:ext cx="5494655" cy="706755"/>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lvl="1" indent="0">
              <a:buNone/>
            </a:pPr>
            <a:r>
              <a:rPr lang="en-US" altLang="zh-CN" sz="2000" b="1">
                <a:solidFill>
                  <a:srgbClr val="8E786B"/>
                </a:solidFill>
                <a:latin typeface="Open Sans" panose="020B0606030504020204" pitchFamily="34" charset="0"/>
                <a:cs typeface="Open Sans" panose="020B0606030504020204" pitchFamily="34" charset="0"/>
                <a:sym typeface="+mn-ea"/>
              </a:rPr>
              <a:t>2. </a:t>
            </a:r>
            <a:r>
              <a:rPr lang="zh-CN" altLang="en-US" sz="2000" b="1">
                <a:solidFill>
                  <a:srgbClr val="8E786B"/>
                </a:solidFill>
                <a:latin typeface="Open Sans" panose="020B0606030504020204" pitchFamily="34" charset="0"/>
                <a:cs typeface="Open Sans" panose="020B0606030504020204" pitchFamily="34" charset="0"/>
                <a:sym typeface="+mn-ea"/>
              </a:rPr>
              <a:t>通过深度神经网络（</a:t>
            </a:r>
            <a:r>
              <a:rPr lang="en-US" altLang="zh-CN" sz="2000" b="1">
                <a:solidFill>
                  <a:srgbClr val="8E786B"/>
                </a:solidFill>
                <a:latin typeface="Open Sans" panose="020B0606030504020204" pitchFamily="34" charset="0"/>
                <a:cs typeface="Open Sans" panose="020B0606030504020204" pitchFamily="34" charset="0"/>
                <a:sym typeface="+mn-ea"/>
              </a:rPr>
              <a:t>deep neural network )</a:t>
            </a:r>
            <a:r>
              <a:rPr lang="zh-CN" altLang="en-US" sz="2000" b="1">
                <a:solidFill>
                  <a:srgbClr val="8E786B"/>
                </a:solidFill>
                <a:latin typeface="Open Sans" panose="020B0606030504020204" pitchFamily="34" charset="0"/>
                <a:cs typeface="Open Sans" panose="020B0606030504020204" pitchFamily="34" charset="0"/>
                <a:sym typeface="+mn-ea"/>
              </a:rPr>
              <a:t>学习</a:t>
            </a:r>
            <a:endParaRPr lang="zh-CN" altLang="en-US" sz="2000" b="1">
              <a:solidFill>
                <a:srgbClr val="8E786B"/>
              </a:solidFill>
              <a:latin typeface="Open Sans" panose="020B0606030504020204" pitchFamily="34" charset="0"/>
              <a:cs typeface="Open Sans" panose="020B0606030504020204" pitchFamily="34" charset="0"/>
              <a:sym typeface="+mn-ea"/>
            </a:endParaRPr>
          </a:p>
        </p:txBody>
      </p:sp>
      <p:sp>
        <p:nvSpPr>
          <p:cNvPr id="22" name="文本框 21"/>
          <p:cNvSpPr txBox="1"/>
          <p:nvPr/>
        </p:nvSpPr>
        <p:spPr>
          <a:xfrm>
            <a:off x="5998210" y="1156970"/>
            <a:ext cx="6214110" cy="706755"/>
          </a:xfrm>
          <a:prstGeom prst="rect">
            <a:avLst/>
          </a:prstGeom>
          <a:noFill/>
        </p:spPr>
        <p:txBody>
          <a:bodyPr wrap="square" rtlCol="0">
            <a:spAutoFit/>
          </a:bodyPr>
          <a:lstStyle/>
          <a:p>
            <a:r>
              <a:rPr lang="zh-CN" altLang="en-US" sz="2000" b="1" dirty="0">
                <a:solidFill>
                  <a:srgbClr val="5F493F"/>
                </a:solidFill>
                <a:latin typeface="华文中宋" panose="02010600040101010101" charset="-122"/>
                <a:ea typeface="华文中宋" panose="02010600040101010101" charset="-122"/>
                <a:sym typeface="+mn-ea"/>
              </a:rPr>
              <a:t>Policy Gradient Assisted MAP-Elites (PGA-MAP-Elites)的改进</a:t>
            </a:r>
            <a:r>
              <a:rPr lang="en-US" sz="2000" b="1">
                <a:solidFill>
                  <a:srgbClr val="5F493F"/>
                </a:solidFill>
              </a:rPr>
              <a:t>:</a:t>
            </a:r>
            <a:endParaRPr lang="en-US" sz="2000" b="1">
              <a:solidFill>
                <a:srgbClr val="5F493F"/>
              </a:solidFill>
            </a:endParaRPr>
          </a:p>
        </p:txBody>
      </p:sp>
      <p:sp>
        <p:nvSpPr>
          <p:cNvPr id="23" name="文本框 22"/>
          <p:cNvSpPr txBox="1"/>
          <p:nvPr/>
        </p:nvSpPr>
        <p:spPr>
          <a:xfrm>
            <a:off x="6819900" y="2788920"/>
            <a:ext cx="4725035" cy="922020"/>
          </a:xfrm>
          <a:prstGeom prst="rect">
            <a:avLst/>
          </a:prstGeom>
          <a:noFill/>
        </p:spPr>
        <p:txBody>
          <a:bodyPr wrap="square" rtlCol="0">
            <a:spAutoFit/>
          </a:bodyPr>
          <a:lstStyle/>
          <a:p>
            <a:r>
              <a:rPr lang="en-US" altLang="zh-CN"/>
              <a:t>        通过引入基于梯度的变异算子</a:t>
            </a:r>
            <a:r>
              <a:rPr lang="zh-CN" altLang="en-US"/>
              <a:t>，</a:t>
            </a:r>
            <a:r>
              <a:rPr lang="zh-CN" altLang="en-US">
                <a:sym typeface="+mn-ea"/>
              </a:rPr>
              <a:t>结合反向传播，以</a:t>
            </a:r>
            <a:r>
              <a:rPr lang="en-US" altLang="zh-CN"/>
              <a:t>利用从批评性神经网络获得的梯度</a:t>
            </a:r>
            <a:r>
              <a:rPr lang="en-US" altLang="zh-CN">
                <a:sym typeface="+mn-ea"/>
              </a:rPr>
              <a:t>估计值</a:t>
            </a:r>
            <a:r>
              <a:rPr lang="zh-CN" altLang="en-US"/>
              <a:t>，从而</a:t>
            </a:r>
            <a:r>
              <a:rPr lang="en-US" altLang="zh-CN"/>
              <a:t>快速找到性能更高的解</a:t>
            </a:r>
            <a:endParaRPr lang="en-US" altLang="zh-CN"/>
          </a:p>
        </p:txBody>
      </p:sp>
      <p:sp>
        <p:nvSpPr>
          <p:cNvPr id="25" name="文本框 24"/>
          <p:cNvSpPr txBox="1"/>
          <p:nvPr/>
        </p:nvSpPr>
        <p:spPr>
          <a:xfrm>
            <a:off x="600710" y="4800600"/>
            <a:ext cx="4775835" cy="922020"/>
          </a:xfrm>
          <a:prstGeom prst="rect">
            <a:avLst/>
          </a:prstGeom>
          <a:noFill/>
        </p:spPr>
        <p:txBody>
          <a:bodyPr wrap="square" rtlCol="0">
            <a:spAutoFit/>
          </a:bodyPr>
          <a:lstStyle/>
          <a:p>
            <a:r>
              <a:rPr lang="en-US" altLang="zh-CN"/>
              <a:t>        </a:t>
            </a:r>
            <a:r>
              <a:rPr lang="zh-CN" altLang="en-US"/>
              <a:t>依赖于遗传算法，因而限制了MAP</a:t>
            </a:r>
            <a:r>
              <a:rPr lang="en-US" altLang="zh-CN"/>
              <a:t>-Elites</a:t>
            </a:r>
            <a:r>
              <a:rPr lang="zh-CN" altLang="en-US"/>
              <a:t>对低维度问题的适用性（优化参数的数量通常保持在100以下）</a:t>
            </a:r>
            <a:endParaRPr lang="zh-CN" altLang="en-US"/>
          </a:p>
        </p:txBody>
      </p:sp>
      <p:sp>
        <p:nvSpPr>
          <p:cNvPr id="26" name="文本框 25"/>
          <p:cNvSpPr txBox="1"/>
          <p:nvPr/>
        </p:nvSpPr>
        <p:spPr>
          <a:xfrm>
            <a:off x="6839585" y="4862195"/>
            <a:ext cx="4712970" cy="922020"/>
          </a:xfrm>
          <a:prstGeom prst="rect">
            <a:avLst/>
          </a:prstGeom>
          <a:noFill/>
        </p:spPr>
        <p:txBody>
          <a:bodyPr wrap="square" rtlCol="0">
            <a:spAutoFit/>
          </a:bodyPr>
          <a:lstStyle/>
          <a:p>
            <a:r>
              <a:rPr lang="en-US" altLang="zh-CN"/>
              <a:t>        </a:t>
            </a:r>
            <a:r>
              <a:rPr lang="zh-CN" altLang="en-US"/>
              <a:t>对于需要复杂和精确控制的</a:t>
            </a:r>
            <a:r>
              <a:rPr lang="zh-CN" altLang="en-US">
                <a:sym typeface="+mn-ea"/>
              </a:rPr>
              <a:t>问题</a:t>
            </a:r>
            <a:r>
              <a:rPr lang="zh-CN" altLang="en-US"/>
              <a:t>，只有具有成千上万个参数的DNN才能实现，并且能够在随机环境中，保持较好的学习鲁棒性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stretch>
              <a:fillRect/>
            </a:stretch>
          </p:blipFill>
          <p:spPr>
            <a:xfrm>
              <a:off x="3216910" y="3749573"/>
              <a:ext cx="5758180" cy="1419860"/>
            </a:xfrm>
            <a:prstGeom prst="rect">
              <a:avLst/>
            </a:prstGeom>
          </p:spPr>
        </p:pic>
        <p:sp>
          <p:nvSpPr>
            <p:cNvPr id="6" name="矩形 5"/>
            <p:cNvSpPr/>
            <p:nvPr/>
          </p:nvSpPr>
          <p:spPr>
            <a:xfrm>
              <a:off x="4034546" y="3982804"/>
              <a:ext cx="4122909" cy="521970"/>
            </a:xfrm>
            <a:prstGeom prst="rect">
              <a:avLst/>
            </a:prstGeom>
          </p:spPr>
          <p:txBody>
            <a:bodyPr wrap="square">
              <a:spAutoFit/>
            </a:bodyPr>
            <a:lstStyle/>
            <a:p>
              <a:pPr algn="ctr"/>
              <a:r>
                <a:rPr lang="zh-CN" altLang="en-US" sz="2800" dirty="0">
                  <a:solidFill>
                    <a:srgbClr val="5F493F"/>
                  </a:solidFill>
                  <a:latin typeface="华文中宋" panose="02010600040101010101" charset="-122"/>
                  <a:ea typeface="华文中宋" panose="02010600040101010101" charset="-122"/>
                  <a:sym typeface="+mn-ea"/>
                </a:rPr>
                <a:t>强化学习算法</a:t>
              </a:r>
              <a:endParaRPr lang="zh-CN" altLang="en-US" sz="2800" dirty="0">
                <a:solidFill>
                  <a:srgbClr val="5F493F"/>
                </a:solidFill>
                <a:latin typeface="华文中宋" panose="02010600040101010101" charset="-122"/>
                <a:ea typeface="华文中宋" panose="02010600040101010101" charset="-122"/>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3</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sp>
        <p:nvSpPr>
          <p:cNvPr id="10" name="文本框 9"/>
          <p:cNvSpPr txBox="1"/>
          <p:nvPr/>
        </p:nvSpPr>
        <p:spPr>
          <a:xfrm>
            <a:off x="742950" y="1646555"/>
            <a:ext cx="9429750" cy="2030095"/>
          </a:xfrm>
          <a:prstGeom prst="rect">
            <a:avLst/>
          </a:prstGeom>
          <a:noFill/>
        </p:spPr>
        <p:txBody>
          <a:bodyPr wrap="square" rtlCol="0">
            <a:spAutoFit/>
          </a:bodyPr>
          <a:lstStyle/>
          <a:p>
            <a:r>
              <a:rPr lang="zh-CN" altLang="en-US"/>
              <a:t>为了理解在PGA-Map-Elite 中运用到的TD3 强化学习算法，我们按照如下顺序进行学习： </a:t>
            </a:r>
            <a:endParaRPr lang="zh-CN" altLang="en-US"/>
          </a:p>
          <a:p>
            <a:endParaRPr lang="zh-CN" altLang="en-US"/>
          </a:p>
          <a:p>
            <a:r>
              <a:rPr lang="zh-CN" altLang="en-US"/>
              <a:t>Q-learning → Policy Gradient → Deep-Q-Network → DDPG →TD3,</a:t>
            </a:r>
            <a:endParaRPr lang="zh-CN" altLang="en-US"/>
          </a:p>
          <a:p>
            <a:endParaRPr lang="zh-CN" altLang="en-US"/>
          </a:p>
          <a:p>
            <a:r>
              <a:rPr lang="zh-CN" altLang="en-US"/>
              <a:t>其中，Q-learning 和 Deep-Q-Network 是基于价值的（value-based），Policy Gradient 是基于策略的（policy- based），DDPG 则是两者的融合（actor-critic），TD3 是 DDPG 的改进版本</a:t>
            </a:r>
            <a:endParaRPr lang="zh-CN" altLang="en-US"/>
          </a:p>
        </p:txBody>
      </p:sp>
      <p:pic>
        <p:nvPicPr>
          <p:cNvPr id="14" name="图片 13"/>
          <p:cNvPicPr>
            <a:picLocks noChangeAspect="1"/>
          </p:cNvPicPr>
          <p:nvPr/>
        </p:nvPicPr>
        <p:blipFill>
          <a:blip r:embed="rId3"/>
          <a:stretch>
            <a:fillRect/>
          </a:stretch>
        </p:blipFill>
        <p:spPr>
          <a:xfrm>
            <a:off x="3648075" y="3147695"/>
            <a:ext cx="4895850" cy="561975"/>
          </a:xfrm>
          <a:prstGeom prst="rect">
            <a:avLst/>
          </a:prstGeom>
        </p:spPr>
      </p:pic>
      <p:sp>
        <p:nvSpPr>
          <p:cNvPr id="16" name="文本框 15"/>
          <p:cNvSpPr txBox="1"/>
          <p:nvPr/>
        </p:nvSpPr>
        <p:spPr>
          <a:xfrm>
            <a:off x="327660" y="520700"/>
            <a:ext cx="1057211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深度强化学习（</a:t>
            </a:r>
            <a:r>
              <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Deep Reinforcement Learning</a:t>
            </a: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）算法学习路线</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469265" y="375285"/>
            <a:ext cx="2031365" cy="521970"/>
          </a:xfrm>
          <a:prstGeom prst="rect">
            <a:avLst/>
          </a:prstGeom>
          <a:noFill/>
        </p:spPr>
        <p:txBody>
          <a:bodyPr wrap="none" rtlCol="0">
            <a:spAutoFit/>
          </a:bodyPr>
          <a:lstStyle/>
          <a:p>
            <a:r>
              <a:rPr lang="zh-CN" sz="2800" b="1">
                <a:solidFill>
                  <a:srgbClr val="5F493F"/>
                </a:solidFill>
              </a:rPr>
              <a:t>Q-Learning</a:t>
            </a:r>
            <a:endParaRPr lang="en-US" altLang="zh-CN"/>
          </a:p>
        </p:txBody>
      </p:sp>
      <p:sp>
        <p:nvSpPr>
          <p:cNvPr id="5" name="文本框 4"/>
          <p:cNvSpPr txBox="1"/>
          <p:nvPr/>
        </p:nvSpPr>
        <p:spPr>
          <a:xfrm>
            <a:off x="1402080" y="1028700"/>
            <a:ext cx="8721725" cy="5046345"/>
          </a:xfrm>
          <a:prstGeom prst="rect">
            <a:avLst/>
          </a:prstGeom>
          <a:noFill/>
        </p:spPr>
        <p:txBody>
          <a:bodyPr wrap="square" rtlCol="0">
            <a:spAutoFit/>
          </a:bodyPr>
          <a:lstStyle/>
          <a:p>
            <a:r>
              <a:rPr lang="zh-CN" altLang="en-US"/>
              <a:t>Q-learning 是强化学习算法中 value-based 的算法</a:t>
            </a:r>
            <a:endParaRPr lang="zh-CN" altLang="en-US"/>
          </a:p>
          <a:p>
            <a:r>
              <a:rPr lang="zh-CN" altLang="en-US"/>
              <a:t> Q(s, a) 为某一时刻的 s 状态下 (s ∈S)，采取 a(a ∈A) 动作的未来奖励期望</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环境会根据 agent 的动作反馈相应的回报 reward r。算法的主要思想就是将 State 与 Action 构建成一张 Q-table 来存储 Q值（初始化为 0），然后根据 Q 值来选取能够获得最大的收益的动作，获取 reward 后根据如下公式来更新 Q-table 的值。</a:t>
            </a:r>
            <a:endParaRPr lang="zh-CN" altLang="en-US"/>
          </a:p>
          <a:p>
            <a:endParaRPr lang="zh-CN" altLang="en-US"/>
          </a:p>
          <a:p>
            <a:endParaRPr lang="zh-CN" altLang="en-US"/>
          </a:p>
          <a:p>
            <a:endParaRPr lang="zh-CN" altLang="en-US"/>
          </a:p>
          <a:p>
            <a:r>
              <a:rPr lang="zh-CN" altLang="en-US"/>
              <a:t>对于动作的选取，还可结合 ε −greedy 策略，即 ε 概率选择 Q 值最大动作，(1 −ε)</a:t>
            </a:r>
            <a:endParaRPr lang="zh-CN" altLang="en-US"/>
          </a:p>
          <a:p>
            <a:r>
              <a:rPr lang="zh-CN" altLang="en-US"/>
              <a:t>概率选择随机动作。引入 ε 可更好地</a:t>
            </a:r>
            <a:r>
              <a:rPr lang="zh-CN" altLang="en-US" b="1"/>
              <a:t>权衡开发与探索</a:t>
            </a:r>
            <a:r>
              <a:rPr lang="zh-CN" altLang="en-US"/>
              <a:t>。</a:t>
            </a:r>
            <a:endParaRPr lang="zh-CN" altLang="en-US"/>
          </a:p>
          <a:p>
            <a:endParaRPr lang="zh-CN" altLang="en-US"/>
          </a:p>
          <a:p>
            <a:pPr algn="r"/>
            <a:endParaRPr lang="zh-CN" altLang="en-US" sz="1600"/>
          </a:p>
        </p:txBody>
      </p:sp>
      <p:pic>
        <p:nvPicPr>
          <p:cNvPr id="2" name="图片 1"/>
          <p:cNvPicPr>
            <a:picLocks noChangeAspect="1"/>
          </p:cNvPicPr>
          <p:nvPr/>
        </p:nvPicPr>
        <p:blipFill>
          <a:blip r:embed="rId2"/>
          <a:srcRect l="10794" t="24487" r="9655" b="20705"/>
          <a:stretch>
            <a:fillRect/>
          </a:stretch>
        </p:blipFill>
        <p:spPr>
          <a:xfrm>
            <a:off x="4524375" y="1661795"/>
            <a:ext cx="2705100" cy="542925"/>
          </a:xfrm>
          <a:prstGeom prst="rect">
            <a:avLst/>
          </a:prstGeom>
        </p:spPr>
      </p:pic>
      <p:pic>
        <p:nvPicPr>
          <p:cNvPr id="7" name="图片 6"/>
          <p:cNvPicPr>
            <a:picLocks noChangeAspect="1"/>
          </p:cNvPicPr>
          <p:nvPr/>
        </p:nvPicPr>
        <p:blipFill>
          <a:blip r:embed="rId3"/>
          <a:stretch>
            <a:fillRect/>
          </a:stretch>
        </p:blipFill>
        <p:spPr>
          <a:xfrm>
            <a:off x="2680970" y="4152900"/>
            <a:ext cx="6829425" cy="666750"/>
          </a:xfrm>
          <a:prstGeom prst="rect">
            <a:avLst/>
          </a:prstGeom>
        </p:spPr>
      </p:pic>
      <p:pic>
        <p:nvPicPr>
          <p:cNvPr id="8" name="图片 7"/>
          <p:cNvPicPr>
            <a:picLocks noChangeAspect="1"/>
          </p:cNvPicPr>
          <p:nvPr/>
        </p:nvPicPr>
        <p:blipFill>
          <a:blip r:embed="rId4"/>
          <a:stretch>
            <a:fillRect/>
          </a:stretch>
        </p:blipFill>
        <p:spPr>
          <a:xfrm>
            <a:off x="3065780" y="2357120"/>
            <a:ext cx="5863590" cy="812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469265" y="375285"/>
            <a:ext cx="2031365" cy="521970"/>
          </a:xfrm>
          <a:prstGeom prst="rect">
            <a:avLst/>
          </a:prstGeom>
          <a:noFill/>
        </p:spPr>
        <p:txBody>
          <a:bodyPr wrap="none" rtlCol="0">
            <a:spAutoFit/>
          </a:bodyPr>
          <a:lstStyle/>
          <a:p>
            <a:r>
              <a:rPr lang="zh-CN" sz="2800" b="1">
                <a:solidFill>
                  <a:srgbClr val="5F493F"/>
                </a:solidFill>
              </a:rPr>
              <a:t>Q-Learning</a:t>
            </a:r>
            <a:endParaRPr lang="en-US" altLang="zh-CN"/>
          </a:p>
        </p:txBody>
      </p:sp>
      <p:pic>
        <p:nvPicPr>
          <p:cNvPr id="4" name="图片 3"/>
          <p:cNvPicPr>
            <a:picLocks noChangeAspect="1"/>
          </p:cNvPicPr>
          <p:nvPr>
            <p:custDataLst>
              <p:tags r:id="rId2"/>
            </p:custDataLst>
          </p:nvPr>
        </p:nvPicPr>
        <p:blipFill>
          <a:blip r:embed="rId3"/>
          <a:stretch>
            <a:fillRect/>
          </a:stretch>
        </p:blipFill>
        <p:spPr>
          <a:xfrm>
            <a:off x="4712970" y="1269365"/>
            <a:ext cx="6591300" cy="3629025"/>
          </a:xfrm>
          <a:prstGeom prst="rect">
            <a:avLst/>
          </a:prstGeom>
        </p:spPr>
      </p:pic>
      <p:sp>
        <p:nvSpPr>
          <p:cNvPr id="5" name="文本框 4"/>
          <p:cNvSpPr txBox="1"/>
          <p:nvPr/>
        </p:nvSpPr>
        <p:spPr>
          <a:xfrm>
            <a:off x="603250" y="2059940"/>
            <a:ext cx="8721725" cy="398780"/>
          </a:xfrm>
          <a:prstGeom prst="rect">
            <a:avLst/>
          </a:prstGeom>
          <a:noFill/>
        </p:spPr>
        <p:txBody>
          <a:bodyPr wrap="square" rtlCol="0">
            <a:spAutoFit/>
          </a:bodyPr>
          <a:lstStyle/>
          <a:p>
            <a:r>
              <a:rPr lang="zh-CN" altLang="en-US" sz="2000"/>
              <a:t>算法的伪代码如图所示</a:t>
            </a:r>
            <a:endParaRPr lang="zh-CN" altLang="en-US" sz="2000"/>
          </a:p>
        </p:txBody>
      </p:sp>
      <p:sp>
        <p:nvSpPr>
          <p:cNvPr id="2" name="文本框 1"/>
          <p:cNvSpPr txBox="1"/>
          <p:nvPr/>
        </p:nvSpPr>
        <p:spPr>
          <a:xfrm>
            <a:off x="4351020" y="5052695"/>
            <a:ext cx="7315200" cy="583565"/>
          </a:xfrm>
          <a:prstGeom prst="rect">
            <a:avLst/>
          </a:prstGeom>
          <a:noFill/>
        </p:spPr>
        <p:txBody>
          <a:bodyPr wrap="square" rtlCol="0">
            <a:spAutoFit/>
          </a:bodyPr>
          <a:lstStyle/>
          <a:p>
            <a:pPr algn="r"/>
            <a:r>
              <a:rPr lang="zh-CN" altLang="en-US" sz="1600">
                <a:sym typeface="+mn-ea"/>
              </a:rPr>
              <a:t>（来自https://blog.csdn.net/qq_30615903/article/details/80739243?ops_reque）</a:t>
            </a:r>
            <a:endParaRPr lang="zh-CN" altLang="en-US" sz="1600"/>
          </a:p>
          <a:p>
            <a:pPr algn="r"/>
            <a:endParaRPr lang="zh-CN" altLang="en-US"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402590" y="318135"/>
            <a:ext cx="2911475" cy="521970"/>
          </a:xfrm>
          <a:prstGeom prst="rect">
            <a:avLst/>
          </a:prstGeom>
          <a:noFill/>
        </p:spPr>
        <p:txBody>
          <a:bodyPr wrap="none" rtlCol="0">
            <a:spAutoFit/>
          </a:bodyPr>
          <a:lstStyle/>
          <a:p>
            <a:pPr algn="l"/>
            <a:r>
              <a:rPr lang="zh-CN" sz="2800" b="1">
                <a:solidFill>
                  <a:srgbClr val="5F493F"/>
                </a:solidFill>
                <a:sym typeface="+mn-ea"/>
              </a:rPr>
              <a:t>Taxi-v3</a:t>
            </a:r>
            <a:r>
              <a:rPr lang="en-US" altLang="zh-CN" sz="2800" b="1">
                <a:solidFill>
                  <a:srgbClr val="5F493F"/>
                </a:solidFill>
                <a:sym typeface="+mn-ea"/>
              </a:rPr>
              <a:t> </a:t>
            </a:r>
            <a:r>
              <a:rPr lang="zh-CN" altLang="en-US" sz="2800" b="1">
                <a:solidFill>
                  <a:srgbClr val="5F493F"/>
                </a:solidFill>
                <a:sym typeface="+mn-ea"/>
              </a:rPr>
              <a:t>环境说明</a:t>
            </a:r>
            <a:endParaRPr lang="zh-CN" altLang="en-US" sz="2800" b="1">
              <a:solidFill>
                <a:srgbClr val="5F493F"/>
              </a:solidFill>
              <a:sym typeface="+mn-ea"/>
            </a:endParaRPr>
          </a:p>
        </p:txBody>
      </p:sp>
      <p:sp>
        <p:nvSpPr>
          <p:cNvPr id="5" name="文本框 4"/>
          <p:cNvSpPr txBox="1"/>
          <p:nvPr/>
        </p:nvSpPr>
        <p:spPr>
          <a:xfrm>
            <a:off x="925830" y="897255"/>
            <a:ext cx="8569325" cy="5539105"/>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a:t>状态空间 = Discrete(500)</a:t>
            </a:r>
            <a:endParaRPr lang="zh-CN" altLang="en-US" sz="2000" b="1"/>
          </a:p>
          <a:p>
            <a:r>
              <a:rPr lang="zh-CN" altLang="en-US"/>
              <a:t>环境中观察到的状态是一个[0,500)的整数值，其中出租车的位置的行数是0-4，列数是0-4。乘客的位置是0-4，其中4表示乘客在车上。目的地的取值是0-3。因此总的状态数为5*5*5*4=500</a:t>
            </a:r>
            <a:endParaRPr lang="zh-CN" altLang="en-US"/>
          </a:p>
          <a:p>
            <a:endParaRPr lang="zh-CN" altLang="en-US"/>
          </a:p>
          <a:p>
            <a:pPr marL="285750" indent="-285750">
              <a:buFont typeface="Arial" panose="020B0604020202020204" pitchFamily="34" charset="0"/>
              <a:buChar char="•"/>
            </a:pPr>
            <a:r>
              <a:rPr lang="zh-CN" altLang="en-US" sz="2000" b="1"/>
              <a:t>动作空间 = Discrete(6)</a:t>
            </a:r>
            <a:endParaRPr lang="zh-CN" altLang="en-US" sz="2000" b="1"/>
          </a:p>
          <a:p>
            <a:r>
              <a:rPr lang="zh-CN" altLang="en-US"/>
              <a:t>动作取值是</a:t>
            </a:r>
            <a:r>
              <a:rPr lang="en-US" altLang="zh-CN"/>
              <a:t>[</a:t>
            </a:r>
            <a:r>
              <a:rPr lang="zh-CN" altLang="en-US"/>
              <a:t>0-5</a:t>
            </a:r>
            <a:r>
              <a:rPr lang="en-US" altLang="zh-CN"/>
              <a:t>]</a:t>
            </a:r>
            <a:r>
              <a:rPr lang="zh-CN" altLang="en-US"/>
              <a:t>，其中0-3表示上下左右，4表示乘客上车，5表示乘客下车</a:t>
            </a:r>
            <a:endParaRPr lang="zh-CN" altLang="en-US"/>
          </a:p>
          <a:p>
            <a:endParaRPr lang="zh-CN" altLang="en-US"/>
          </a:p>
          <a:p>
            <a:pPr marL="342900" indent="-342900">
              <a:buFont typeface="Arial" panose="020B0604020202020204" pitchFamily="34" charset="0"/>
              <a:buChar char="•"/>
            </a:pPr>
            <a:r>
              <a:rPr lang="zh-CN" altLang="en-US" sz="2000" b="1"/>
              <a:t>状态转移</a:t>
            </a:r>
            <a:endParaRPr lang="zh-CN" altLang="en-US" sz="2000" b="1"/>
          </a:p>
          <a:p>
            <a:pPr indent="0">
              <a:buFont typeface="Arial" panose="020B0604020202020204" pitchFamily="34" charset="0"/>
              <a:buNone/>
            </a:pPr>
            <a:r>
              <a:rPr lang="en-US" altLang="zh-CN" sz="1800"/>
              <a:t>只能在</a:t>
            </a:r>
            <a:r>
              <a:rPr lang="en-US" altLang="zh-CN" sz="1800">
                <a:sym typeface="+mn-ea"/>
              </a:rPr>
              <a:t>地图范围内上下左右移动一格，并且在有竖线阻拦地方不能横向移动</a:t>
            </a:r>
            <a:endParaRPr lang="en-US" altLang="zh-CN" sz="1800">
              <a:sym typeface="+mn-ea"/>
            </a:endParaRPr>
          </a:p>
          <a:p>
            <a:pPr indent="0">
              <a:buFont typeface="Arial" panose="020B0604020202020204" pitchFamily="34" charset="0"/>
              <a:buNone/>
            </a:pPr>
            <a:endParaRPr lang="zh-CN" altLang="en-US" sz="2000" b="1"/>
          </a:p>
          <a:p>
            <a:pPr marL="342900" indent="-342900">
              <a:buFont typeface="Arial" panose="020B0604020202020204" pitchFamily="34" charset="0"/>
              <a:buChar char="•"/>
            </a:pPr>
            <a:r>
              <a:rPr lang="zh-CN" altLang="en-US" sz="2000" b="1"/>
              <a:t>终止条件</a:t>
            </a:r>
            <a:endParaRPr lang="zh-CN" altLang="en-US" sz="2000" b="1"/>
          </a:p>
          <a:p>
            <a:pPr indent="0">
              <a:buFont typeface="Arial" panose="020B0604020202020204" pitchFamily="34" charset="0"/>
              <a:buNone/>
            </a:pPr>
            <a:r>
              <a:rPr lang="zh-CN" altLang="en-US" sz="1800">
                <a:sym typeface="+mn-ea"/>
              </a:rPr>
              <a:t>乘客在车上且已移动到乘客下车的目标位置</a:t>
            </a:r>
            <a:endParaRPr lang="zh-CN" altLang="en-US" sz="1800">
              <a:sym typeface="+mn-ea"/>
            </a:endParaRPr>
          </a:p>
          <a:p>
            <a:pPr indent="0">
              <a:buFont typeface="Arial" panose="020B0604020202020204" pitchFamily="34" charset="0"/>
              <a:buNone/>
            </a:pPr>
            <a:endParaRPr lang="zh-CN" altLang="en-US" sz="1800"/>
          </a:p>
          <a:p>
            <a:pPr marL="342900" indent="-342900">
              <a:buFont typeface="Arial" panose="020B0604020202020204" pitchFamily="34" charset="0"/>
              <a:buChar char="•"/>
            </a:pPr>
            <a:r>
              <a:rPr lang="zh-CN" altLang="en-US" sz="2000" b="1"/>
              <a:t>奖励函数 R</a:t>
            </a:r>
            <a:endParaRPr lang="zh-CN" altLang="en-US" sz="2000" b="1"/>
          </a:p>
          <a:p>
            <a:r>
              <a:rPr lang="zh-CN" altLang="en-US">
                <a:sym typeface="+mn-ea"/>
              </a:rPr>
              <a:t>完成一次任务可以得到20奖励，每次试图移动得到-1奖励，不合理地邀请乘客上车（例如目前车和乘客不在同一位置，或乘客已经上车）或让乘客下车（例如车不在目的地，或车上没有乘客）得到-10奖励</a:t>
            </a:r>
            <a:endParaRPr lang="zh-CN" altLang="en-US"/>
          </a:p>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9939020" y="840105"/>
            <a:ext cx="1457325" cy="2228850"/>
          </a:xfrm>
          <a:prstGeom prst="rect">
            <a:avLst/>
          </a:prstGeom>
        </p:spPr>
      </p:pic>
      <p:sp>
        <p:nvSpPr>
          <p:cNvPr id="7" name="文本框 6"/>
          <p:cNvSpPr txBox="1"/>
          <p:nvPr/>
        </p:nvSpPr>
        <p:spPr>
          <a:xfrm>
            <a:off x="9939020" y="502920"/>
            <a:ext cx="1668145" cy="337185"/>
          </a:xfrm>
          <a:prstGeom prst="rect">
            <a:avLst/>
          </a:prstGeom>
          <a:noFill/>
        </p:spPr>
        <p:txBody>
          <a:bodyPr wrap="square" rtlCol="0">
            <a:spAutoFit/>
          </a:bodyPr>
          <a:lstStyle/>
          <a:p>
            <a:r>
              <a:rPr lang="zh-CN" altLang="en-US" sz="1600"/>
              <a:t>状态空间举例</a:t>
            </a:r>
            <a:endParaRPr lang="zh-CN" alt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61670" y="78105"/>
            <a:ext cx="7070090" cy="521970"/>
          </a:xfrm>
          <a:prstGeom prst="rect">
            <a:avLst/>
          </a:prstGeom>
          <a:noFill/>
        </p:spPr>
        <p:txBody>
          <a:bodyPr wrap="none" rtlCol="0">
            <a:spAutoFit/>
          </a:bodyPr>
          <a:lstStyle/>
          <a:p>
            <a:pPr algn="l"/>
            <a:r>
              <a:rPr lang="en-US" sz="2800" b="1">
                <a:solidFill>
                  <a:srgbClr val="5F493F"/>
                </a:solidFill>
              </a:rPr>
              <a:t>Learning process </a:t>
            </a:r>
            <a:r>
              <a:rPr sz="2800" b="1">
                <a:solidFill>
                  <a:srgbClr val="5F493F"/>
                </a:solidFill>
              </a:rPr>
              <a:t>of Q-learning for Taxi-v3</a:t>
            </a:r>
            <a:endParaRPr sz="2800" b="1">
              <a:solidFill>
                <a:srgbClr val="5F493F"/>
              </a:solidFill>
            </a:endParaRPr>
          </a:p>
        </p:txBody>
      </p:sp>
      <p:pic>
        <p:nvPicPr>
          <p:cNvPr id="2" name="图片 1" descr="q-learning_reward"/>
          <p:cNvPicPr>
            <a:picLocks noChangeAspect="1"/>
          </p:cNvPicPr>
          <p:nvPr/>
        </p:nvPicPr>
        <p:blipFill>
          <a:blip r:embed="rId2"/>
          <a:stretch>
            <a:fillRect/>
          </a:stretch>
        </p:blipFill>
        <p:spPr>
          <a:xfrm>
            <a:off x="909320" y="932815"/>
            <a:ext cx="4600575" cy="3450590"/>
          </a:xfrm>
          <a:prstGeom prst="rect">
            <a:avLst/>
          </a:prstGeom>
        </p:spPr>
      </p:pic>
      <p:pic>
        <p:nvPicPr>
          <p:cNvPr id="4" name="图片 3" descr="q-learning_test"/>
          <p:cNvPicPr>
            <a:picLocks noChangeAspect="1"/>
          </p:cNvPicPr>
          <p:nvPr/>
        </p:nvPicPr>
        <p:blipFill>
          <a:blip r:embed="rId3"/>
          <a:stretch>
            <a:fillRect/>
          </a:stretch>
        </p:blipFill>
        <p:spPr>
          <a:xfrm>
            <a:off x="6525895" y="932815"/>
            <a:ext cx="4600575" cy="3450590"/>
          </a:xfrm>
          <a:prstGeom prst="rect">
            <a:avLst/>
          </a:prstGeom>
        </p:spPr>
      </p:pic>
      <p:sp>
        <p:nvSpPr>
          <p:cNvPr id="5" name="文本框 4"/>
          <p:cNvSpPr txBox="1"/>
          <p:nvPr/>
        </p:nvSpPr>
        <p:spPr>
          <a:xfrm>
            <a:off x="852170" y="4716145"/>
            <a:ext cx="5836920" cy="922020"/>
          </a:xfrm>
          <a:prstGeom prst="rect">
            <a:avLst/>
          </a:prstGeom>
          <a:noFill/>
        </p:spPr>
        <p:txBody>
          <a:bodyPr wrap="square" rtlCol="0">
            <a:spAutoFit/>
          </a:bodyPr>
          <a:lstStyle/>
          <a:p>
            <a:r>
              <a:rPr lang="zh-CN" altLang="en-US"/>
              <a:t>(a) 在训练过程中随着迭代次数增加，每回合根</a:t>
            </a:r>
            <a:endParaRPr lang="zh-CN" altLang="en-US"/>
          </a:p>
          <a:p>
            <a:r>
              <a:rPr lang="zh-CN" altLang="en-US"/>
              <a:t>据 Q-learning 算法获得的奖励总值显著上升</a:t>
            </a:r>
            <a:endParaRPr lang="zh-CN" altLang="en-US"/>
          </a:p>
          <a:p>
            <a:endParaRPr lang="zh-CN" altLang="en-US"/>
          </a:p>
        </p:txBody>
      </p:sp>
      <p:sp>
        <p:nvSpPr>
          <p:cNvPr id="6" name="文本框 5"/>
          <p:cNvSpPr txBox="1"/>
          <p:nvPr/>
        </p:nvSpPr>
        <p:spPr>
          <a:xfrm>
            <a:off x="6430645" y="4716145"/>
            <a:ext cx="5031105" cy="922020"/>
          </a:xfrm>
          <a:prstGeom prst="rect">
            <a:avLst/>
          </a:prstGeom>
          <a:noFill/>
        </p:spPr>
        <p:txBody>
          <a:bodyPr wrap="square" rtlCol="0">
            <a:spAutoFit/>
          </a:bodyPr>
          <a:lstStyle/>
          <a:p>
            <a:r>
              <a:rPr lang="zh-CN" altLang="en-US">
                <a:sym typeface="+mn-ea"/>
              </a:rPr>
              <a:t>(b) 利用训练所得 Q 表进行单次测试，结果显示出租车能够选择正确的行为序列接送乘客</a:t>
            </a:r>
            <a:endParaRPr lang="zh-CN" altLang="en-US"/>
          </a:p>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61670" y="78105"/>
            <a:ext cx="6017260" cy="521970"/>
          </a:xfrm>
          <a:prstGeom prst="rect">
            <a:avLst/>
          </a:prstGeom>
          <a:noFill/>
        </p:spPr>
        <p:txBody>
          <a:bodyPr wrap="none" rtlCol="0">
            <a:spAutoFit/>
          </a:bodyPr>
          <a:lstStyle/>
          <a:p>
            <a:pPr algn="l"/>
            <a:r>
              <a:rPr lang="en-US" sz="2800" b="1">
                <a:solidFill>
                  <a:srgbClr val="5F493F"/>
                </a:solidFill>
              </a:rPr>
              <a:t>Test result </a:t>
            </a:r>
            <a:r>
              <a:rPr sz="2800" b="1">
                <a:solidFill>
                  <a:srgbClr val="5F493F"/>
                </a:solidFill>
              </a:rPr>
              <a:t>of Q-learning for Taxi-v3</a:t>
            </a:r>
            <a:endParaRPr sz="2800" b="1">
              <a:solidFill>
                <a:srgbClr val="5F493F"/>
              </a:solidFill>
            </a:endParaRPr>
          </a:p>
        </p:txBody>
      </p:sp>
      <p:pic>
        <p:nvPicPr>
          <p:cNvPr id="6" name="图片 5"/>
          <p:cNvPicPr>
            <a:picLocks noChangeAspect="1"/>
          </p:cNvPicPr>
          <p:nvPr/>
        </p:nvPicPr>
        <p:blipFill>
          <a:blip r:embed="rId2"/>
          <a:stretch>
            <a:fillRect/>
          </a:stretch>
        </p:blipFill>
        <p:spPr>
          <a:xfrm>
            <a:off x="1000125" y="669925"/>
            <a:ext cx="1085850" cy="5038725"/>
          </a:xfrm>
          <a:prstGeom prst="rect">
            <a:avLst/>
          </a:prstGeom>
        </p:spPr>
      </p:pic>
      <p:pic>
        <p:nvPicPr>
          <p:cNvPr id="7" name="图片 6"/>
          <p:cNvPicPr>
            <a:picLocks noChangeAspect="1"/>
          </p:cNvPicPr>
          <p:nvPr/>
        </p:nvPicPr>
        <p:blipFill>
          <a:blip r:embed="rId3"/>
          <a:stretch>
            <a:fillRect/>
          </a:stretch>
        </p:blipFill>
        <p:spPr>
          <a:xfrm>
            <a:off x="3119755" y="669925"/>
            <a:ext cx="1095375" cy="5086350"/>
          </a:xfrm>
          <a:prstGeom prst="rect">
            <a:avLst/>
          </a:prstGeom>
        </p:spPr>
      </p:pic>
      <p:pic>
        <p:nvPicPr>
          <p:cNvPr id="8" name="图片 7"/>
          <p:cNvPicPr>
            <a:picLocks noChangeAspect="1"/>
          </p:cNvPicPr>
          <p:nvPr/>
        </p:nvPicPr>
        <p:blipFill>
          <a:blip r:embed="rId4"/>
          <a:stretch>
            <a:fillRect/>
          </a:stretch>
        </p:blipFill>
        <p:spPr>
          <a:xfrm>
            <a:off x="5248275" y="669925"/>
            <a:ext cx="1047750" cy="5067300"/>
          </a:xfrm>
          <a:prstGeom prst="rect">
            <a:avLst/>
          </a:prstGeom>
        </p:spPr>
      </p:pic>
      <p:pic>
        <p:nvPicPr>
          <p:cNvPr id="9" name="图片 8"/>
          <p:cNvPicPr>
            <a:picLocks noChangeAspect="1"/>
          </p:cNvPicPr>
          <p:nvPr/>
        </p:nvPicPr>
        <p:blipFill>
          <a:blip r:embed="rId5"/>
          <a:stretch>
            <a:fillRect/>
          </a:stretch>
        </p:blipFill>
        <p:spPr>
          <a:xfrm>
            <a:off x="7546975" y="688975"/>
            <a:ext cx="1162050" cy="5048250"/>
          </a:xfrm>
          <a:prstGeom prst="rect">
            <a:avLst/>
          </a:prstGeom>
        </p:spPr>
      </p:pic>
      <p:pic>
        <p:nvPicPr>
          <p:cNvPr id="10" name="图片 9"/>
          <p:cNvPicPr>
            <a:picLocks noChangeAspect="1"/>
          </p:cNvPicPr>
          <p:nvPr/>
        </p:nvPicPr>
        <p:blipFill>
          <a:blip r:embed="rId6"/>
          <a:stretch>
            <a:fillRect/>
          </a:stretch>
        </p:blipFill>
        <p:spPr>
          <a:xfrm>
            <a:off x="9698990" y="2370455"/>
            <a:ext cx="1114425" cy="16859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6910" y="3749573"/>
              <a:ext cx="5758180" cy="1419860"/>
            </a:xfrm>
            <a:prstGeom prst="rect">
              <a:avLst/>
            </a:prstGeom>
          </p:spPr>
        </p:pic>
        <p:sp>
          <p:nvSpPr>
            <p:cNvPr id="6" name="矩形 5"/>
            <p:cNvSpPr/>
            <p:nvPr/>
          </p:nvSpPr>
          <p:spPr>
            <a:xfrm>
              <a:off x="3775710" y="4072788"/>
              <a:ext cx="4640580" cy="521970"/>
            </a:xfrm>
            <a:prstGeom prst="rect">
              <a:avLst/>
            </a:prstGeom>
          </p:spPr>
          <p:txBody>
            <a:bodyPr wrap="square">
              <a:spAutoFit/>
            </a:bodyPr>
            <a:lstStyle/>
            <a:p>
              <a:pPr algn="ctr"/>
              <a:r>
                <a:rPr lang="zh-CN" altLang="en-US" sz="2800" dirty="0">
                  <a:solidFill>
                    <a:srgbClr val="5F493F"/>
                  </a:solidFill>
                  <a:latin typeface="华文中宋" panose="02010600040101010101" charset="-122"/>
                  <a:ea typeface="华文中宋" panose="02010600040101010101" charset="-122"/>
                </a:rPr>
                <a:t>项目目标、内容及进度规划</a:t>
              </a:r>
              <a:endParaRPr lang="en-US" altLang="zh-CN"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1</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0030" y="553929"/>
            <a:ext cx="2831940" cy="52035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967740" y="791845"/>
            <a:ext cx="8892540" cy="4154170"/>
          </a:xfrm>
          <a:prstGeom prst="rect">
            <a:avLst/>
          </a:prstGeom>
          <a:noFill/>
        </p:spPr>
        <p:txBody>
          <a:bodyPr wrap="square" rtlCol="0">
            <a:spAutoFit/>
          </a:bodyPr>
          <a:lstStyle/>
          <a:p>
            <a:r>
              <a:rPr lang="zh-CN" altLang="en-US" sz="2000" b="1">
                <a:sym typeface="+mn-ea"/>
              </a:rPr>
              <a:t>其差异主要体现在Q值更新上</a:t>
            </a:r>
            <a:endParaRPr lang="zh-CN" altLang="en-US" sz="2000" b="1">
              <a:sym typeface="+mn-ea"/>
            </a:endParaRPr>
          </a:p>
          <a:p>
            <a:pPr marL="342900" indent="-342900">
              <a:buFont typeface="Arial" panose="020B0604020202020204" pitchFamily="34" charset="0"/>
              <a:buChar char="•"/>
            </a:pPr>
            <a:r>
              <a:rPr lang="en-US" altLang="zh-CN" sz="2000">
                <a:sym typeface="+mn-ea"/>
              </a:rPr>
              <a:t>Q-learning (</a:t>
            </a:r>
            <a:r>
              <a:rPr lang="en-US" altLang="zh-CN" sz="2000" b="1">
                <a:sym typeface="+mn-ea"/>
              </a:rPr>
              <a:t>off-policy</a:t>
            </a:r>
            <a:r>
              <a:rPr lang="en-US" altLang="zh-CN" sz="2000">
                <a:sym typeface="+mn-ea"/>
              </a:rPr>
              <a:t>)</a:t>
            </a:r>
            <a:endParaRPr lang="zh-CN" altLang="en-US" sz="2000">
              <a:sym typeface="+mn-ea"/>
            </a:endParaRPr>
          </a:p>
          <a:p>
            <a:pPr marL="342900" indent="-342900">
              <a:buFont typeface="Arial" panose="020B0604020202020204" pitchFamily="34" charset="0"/>
              <a:buChar char="•"/>
            </a:pPr>
            <a:r>
              <a:rPr lang="en-US" altLang="zh-CN" sz="1600">
                <a:sym typeface="+mn-ea"/>
              </a:rPr>
              <a:t>选取下一步Q值最大的动作作为更新</a:t>
            </a:r>
            <a:endParaRPr lang="en-US" altLang="zh-CN">
              <a:sym typeface="+mn-ea"/>
            </a:endParaRPr>
          </a:p>
          <a:p>
            <a:pPr indent="0">
              <a:buNone/>
            </a:pPr>
            <a:endParaRPr lang="en-US" altLang="zh-CN" sz="2000" b="1">
              <a:solidFill>
                <a:srgbClr val="5F493F"/>
              </a:solidFill>
              <a:sym typeface="+mn-ea"/>
            </a:endParaRPr>
          </a:p>
          <a:p>
            <a:pPr marL="342900" indent="-342900">
              <a:buFont typeface="Arial" panose="020B0604020202020204" pitchFamily="34" charset="0"/>
              <a:buChar char="•"/>
            </a:pPr>
            <a:endParaRPr lang="en-US" altLang="zh-CN" sz="2000" b="1">
              <a:solidFill>
                <a:srgbClr val="5F493F"/>
              </a:solidFill>
              <a:sym typeface="+mn-ea"/>
            </a:endParaRPr>
          </a:p>
          <a:p>
            <a:pPr marL="342900" indent="-342900">
              <a:buFont typeface="Arial" panose="020B0604020202020204" pitchFamily="34" charset="0"/>
              <a:buChar char="•"/>
            </a:pPr>
            <a:endParaRPr sz="2000" b="1">
              <a:solidFill>
                <a:srgbClr val="5F493F"/>
              </a:solidFill>
              <a:sym typeface="+mn-ea"/>
            </a:endParaRPr>
          </a:p>
          <a:p>
            <a:pPr marL="342900" indent="-342900">
              <a:buFont typeface="Arial" panose="020B0604020202020204" pitchFamily="34" charset="0"/>
              <a:buChar char="•"/>
            </a:pPr>
            <a:r>
              <a:rPr lang="en-US" altLang="zh-CN" sz="2000"/>
              <a:t>Sarsa (</a:t>
            </a:r>
            <a:r>
              <a:rPr lang="en-US" altLang="zh-CN" sz="2000" b="1"/>
              <a:t>on-policy</a:t>
            </a:r>
            <a:r>
              <a:rPr lang="en-US" altLang="zh-CN" sz="2000"/>
              <a:t>)</a:t>
            </a:r>
            <a:endParaRPr lang="en-US" altLang="zh-CN" sz="2000"/>
          </a:p>
          <a:p>
            <a:pPr indent="0">
              <a:buFont typeface="Arial" panose="020B0604020202020204" pitchFamily="34" charset="0"/>
              <a:buNone/>
            </a:pPr>
            <a:r>
              <a:rPr lang="en-US" altLang="zh-CN"/>
              <a:t>使用下一步的实际动作来作为更新</a:t>
            </a:r>
            <a:endParaRPr lang="en-US" altLang="zh-CN"/>
          </a:p>
          <a:p>
            <a:pPr indent="0">
              <a:buFont typeface="Arial" panose="020B0604020202020204" pitchFamily="34" charset="0"/>
              <a:buNone/>
            </a:pPr>
            <a:endParaRPr lang="en-US" altLang="zh-CN"/>
          </a:p>
          <a:p>
            <a:pPr indent="0">
              <a:buFont typeface="Arial" panose="020B0604020202020204" pitchFamily="34" charset="0"/>
              <a:buNone/>
            </a:pPr>
            <a:endParaRPr lang="en-US" altLang="zh-CN"/>
          </a:p>
          <a:p>
            <a:pPr indent="0">
              <a:buFont typeface="Arial" panose="020B0604020202020204" pitchFamily="34" charset="0"/>
              <a:buNone/>
            </a:pPr>
            <a:endParaRPr lang="en-US" altLang="zh-CN"/>
          </a:p>
          <a:p>
            <a:pPr indent="0">
              <a:buFont typeface="Arial" panose="020B0604020202020204" pitchFamily="34" charset="0"/>
              <a:buNone/>
            </a:pPr>
            <a:endParaRPr lang="en-US" altLang="zh-CN"/>
          </a:p>
          <a:p>
            <a:pPr marL="342900" indent="-342900" algn="l">
              <a:buClrTx/>
              <a:buSzTx/>
              <a:buFont typeface="Arial" panose="020B0604020202020204" pitchFamily="34" charset="0"/>
              <a:buChar char="•"/>
            </a:pPr>
            <a:r>
              <a:rPr lang="en-US" altLang="zh-CN" sz="2000"/>
              <a:t>off-policy和on-policy对比</a:t>
            </a:r>
            <a:endParaRPr lang="en-US" altLang="zh-CN" sz="2000"/>
          </a:p>
          <a:p>
            <a:pPr indent="0" algn="l">
              <a:buClrTx/>
              <a:buSzTx/>
              <a:buFont typeface="Arial" panose="020B0604020202020204" pitchFamily="34" charset="0"/>
              <a:buNone/>
            </a:pPr>
            <a:r>
              <a:rPr lang="en-US" altLang="zh-CN" sz="1800"/>
              <a:t>产生数据的策略与评估和要改善的策略是</a:t>
            </a:r>
            <a:r>
              <a:rPr lang="zh-CN" altLang="en-US" sz="1800"/>
              <a:t>否为</a:t>
            </a:r>
            <a:r>
              <a:rPr lang="en-US" altLang="zh-CN" sz="1800"/>
              <a:t>同一个策略</a:t>
            </a:r>
            <a:endParaRPr lang="en-US" altLang="zh-CN" sz="1800"/>
          </a:p>
        </p:txBody>
      </p:sp>
      <p:sp>
        <p:nvSpPr>
          <p:cNvPr id="3" name="文本框 2"/>
          <p:cNvSpPr txBox="1"/>
          <p:nvPr/>
        </p:nvSpPr>
        <p:spPr>
          <a:xfrm>
            <a:off x="584835" y="240665"/>
            <a:ext cx="3425825" cy="953135"/>
          </a:xfrm>
          <a:prstGeom prst="rect">
            <a:avLst/>
          </a:prstGeom>
          <a:noFill/>
        </p:spPr>
        <p:txBody>
          <a:bodyPr wrap="none" rtlCol="0">
            <a:spAutoFit/>
          </a:bodyPr>
          <a:lstStyle/>
          <a:p>
            <a:pPr algn="l"/>
            <a:r>
              <a:rPr sz="2800" b="1">
                <a:solidFill>
                  <a:srgbClr val="5F493F"/>
                </a:solidFill>
              </a:rPr>
              <a:t> Q-learning </a:t>
            </a:r>
            <a:r>
              <a:rPr lang="en-US" sz="2800" b="1">
                <a:solidFill>
                  <a:srgbClr val="5F493F"/>
                </a:solidFill>
              </a:rPr>
              <a:t>vs Sarsa</a:t>
            </a:r>
            <a:endParaRPr lang="en-US" sz="2800" b="1">
              <a:solidFill>
                <a:srgbClr val="5F493F"/>
              </a:solidFill>
            </a:endParaRPr>
          </a:p>
          <a:p>
            <a:pPr algn="l"/>
            <a:endParaRPr sz="2800" b="1">
              <a:solidFill>
                <a:srgbClr val="5F493F"/>
              </a:solidFill>
            </a:endParaRPr>
          </a:p>
        </p:txBody>
      </p:sp>
      <p:pic>
        <p:nvPicPr>
          <p:cNvPr id="2" name="图片 1"/>
          <p:cNvPicPr>
            <a:picLocks noChangeAspect="1"/>
          </p:cNvPicPr>
          <p:nvPr/>
        </p:nvPicPr>
        <p:blipFill>
          <a:blip r:embed="rId2"/>
          <a:stretch>
            <a:fillRect/>
          </a:stretch>
        </p:blipFill>
        <p:spPr>
          <a:xfrm>
            <a:off x="2735580" y="1830070"/>
            <a:ext cx="6343015" cy="616585"/>
          </a:xfrm>
          <a:prstGeom prst="rect">
            <a:avLst/>
          </a:prstGeom>
        </p:spPr>
      </p:pic>
      <p:pic>
        <p:nvPicPr>
          <p:cNvPr id="4" name="图片 3"/>
          <p:cNvPicPr>
            <a:picLocks noChangeAspect="1"/>
          </p:cNvPicPr>
          <p:nvPr/>
        </p:nvPicPr>
        <p:blipFill>
          <a:blip r:embed="rId3"/>
          <a:stretch>
            <a:fillRect/>
          </a:stretch>
        </p:blipFill>
        <p:spPr>
          <a:xfrm>
            <a:off x="3075305" y="3333750"/>
            <a:ext cx="6041390" cy="5530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61670" y="78105"/>
            <a:ext cx="5295900" cy="521970"/>
          </a:xfrm>
          <a:prstGeom prst="rect">
            <a:avLst/>
          </a:prstGeom>
          <a:noFill/>
        </p:spPr>
        <p:txBody>
          <a:bodyPr wrap="none" rtlCol="0">
            <a:spAutoFit/>
          </a:bodyPr>
          <a:lstStyle/>
          <a:p>
            <a:pPr algn="l"/>
            <a:r>
              <a:rPr sz="2800" b="1">
                <a:solidFill>
                  <a:srgbClr val="5F493F"/>
                </a:solidFill>
              </a:rPr>
              <a:t> Q-learning </a:t>
            </a:r>
            <a:r>
              <a:rPr lang="en-US" sz="2800" b="1">
                <a:solidFill>
                  <a:srgbClr val="5F493F"/>
                </a:solidFill>
              </a:rPr>
              <a:t>vs Sarsa </a:t>
            </a:r>
            <a:r>
              <a:rPr sz="2800" b="1">
                <a:solidFill>
                  <a:srgbClr val="5F493F"/>
                </a:solidFill>
              </a:rPr>
              <a:t>for Taxi-v3</a:t>
            </a:r>
            <a:endParaRPr sz="2800" b="1">
              <a:solidFill>
                <a:srgbClr val="5F493F"/>
              </a:solidFill>
            </a:endParaRPr>
          </a:p>
        </p:txBody>
      </p:sp>
      <p:pic>
        <p:nvPicPr>
          <p:cNvPr id="14" name="图片 13"/>
          <p:cNvPicPr>
            <a:picLocks noChangeAspect="1"/>
          </p:cNvPicPr>
          <p:nvPr/>
        </p:nvPicPr>
        <p:blipFill>
          <a:blip r:embed="rId2"/>
          <a:stretch>
            <a:fillRect/>
          </a:stretch>
        </p:blipFill>
        <p:spPr>
          <a:xfrm>
            <a:off x="7871460" y="1031875"/>
            <a:ext cx="3512185" cy="2635885"/>
          </a:xfrm>
          <a:prstGeom prst="rect">
            <a:avLst/>
          </a:prstGeom>
        </p:spPr>
      </p:pic>
      <p:pic>
        <p:nvPicPr>
          <p:cNvPr id="2" name="图片 1"/>
          <p:cNvPicPr>
            <a:picLocks noChangeAspect="1"/>
          </p:cNvPicPr>
          <p:nvPr/>
        </p:nvPicPr>
        <p:blipFill>
          <a:blip r:embed="rId3"/>
          <a:stretch>
            <a:fillRect/>
          </a:stretch>
        </p:blipFill>
        <p:spPr>
          <a:xfrm>
            <a:off x="7889240" y="3667760"/>
            <a:ext cx="3476625" cy="2608580"/>
          </a:xfrm>
          <a:prstGeom prst="rect">
            <a:avLst/>
          </a:prstGeom>
        </p:spPr>
      </p:pic>
      <p:sp>
        <p:nvSpPr>
          <p:cNvPr id="5" name="文本框 4"/>
          <p:cNvSpPr txBox="1"/>
          <p:nvPr/>
        </p:nvSpPr>
        <p:spPr>
          <a:xfrm>
            <a:off x="953770" y="1356995"/>
            <a:ext cx="6297295" cy="3138170"/>
          </a:xfrm>
          <a:prstGeom prst="rect">
            <a:avLst/>
          </a:prstGeom>
          <a:noFill/>
        </p:spPr>
        <p:txBody>
          <a:bodyPr wrap="square" rtlCol="0">
            <a:spAutoFit/>
          </a:bodyPr>
          <a:lstStyle/>
          <a:p>
            <a:r>
              <a:rPr lang="zh-CN" altLang="en-US"/>
              <a:t>如图所示</a:t>
            </a:r>
            <a:r>
              <a:rPr lang="en-US" altLang="zh-CN"/>
              <a:t>,</a:t>
            </a:r>
            <a:r>
              <a:rPr lang="zh-CN" altLang="en-US"/>
              <a:t>在此测试环境的训练过程中，off-policy 较 on-policy表现更优。</a:t>
            </a:r>
            <a:endParaRPr lang="zh-CN" altLang="en-US"/>
          </a:p>
          <a:p>
            <a:endParaRPr lang="zh-CN" altLang="en-US"/>
          </a:p>
          <a:p>
            <a:r>
              <a:rPr lang="zh-CN" altLang="en-US"/>
              <a:t>从算法过程中分析，Sarsa 优化的是实际上执行的策略，更新 Q 值所用的 action 都是实际发生的，受到探索过程的影响，可能无法学习到最优解，因而收敛到局部最优。</a:t>
            </a:r>
            <a:endParaRPr lang="zh-CN" altLang="en-US"/>
          </a:p>
          <a:p>
            <a:endParaRPr lang="zh-CN" altLang="en-US"/>
          </a:p>
          <a:p>
            <a:r>
              <a:rPr lang="zh-CN" altLang="en-US"/>
              <a:t>而 Q-learning 则进行了改进，它不仅拥有行为策略，还有目标策略。行为策略用于大胆探索，目标策略根据行为策略来优化自己，两者在一定程度上相互独立，从而在保证探索性的同时仍能继续学习最优策略</a:t>
            </a:r>
            <a:endParaRPr lang="zh-CN" altLang="en-US"/>
          </a:p>
        </p:txBody>
      </p:sp>
      <p:sp>
        <p:nvSpPr>
          <p:cNvPr id="8" name="文本框 7"/>
          <p:cNvSpPr txBox="1"/>
          <p:nvPr/>
        </p:nvSpPr>
        <p:spPr>
          <a:xfrm>
            <a:off x="6930390" y="360680"/>
            <a:ext cx="5132705" cy="583565"/>
          </a:xfrm>
          <a:prstGeom prst="rect">
            <a:avLst/>
          </a:prstGeom>
          <a:noFill/>
        </p:spPr>
        <p:txBody>
          <a:bodyPr wrap="square" rtlCol="0">
            <a:spAutoFit/>
          </a:bodyPr>
          <a:lstStyle/>
          <a:p>
            <a:pPr algn="ctr"/>
            <a:r>
              <a:rPr lang="zh-CN" altLang="en-US" sz="1600">
                <a:solidFill>
                  <a:schemeClr val="accent1"/>
                </a:solidFill>
                <a:effectLst>
                  <a:outerShdw blurRad="38100" dist="25400" dir="5400000" algn="ctr" rotWithShape="0">
                    <a:srgbClr val="6E747A">
                      <a:alpha val="43000"/>
                    </a:srgbClr>
                  </a:outerShdw>
                </a:effectLst>
              </a:rPr>
              <a:t>将 Q-learning 算法与 Sarsa 算法运用于 Taxi-V3 环境的训练过程对比</a:t>
            </a:r>
            <a:endParaRPr lang="zh-CN" altLang="en-US" sz="16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pic>
        <p:nvPicPr>
          <p:cNvPr id="14" name="图片 13"/>
          <p:cNvPicPr>
            <a:picLocks noChangeAspect="1"/>
          </p:cNvPicPr>
          <p:nvPr/>
        </p:nvPicPr>
        <p:blipFill>
          <a:blip r:embed="rId3"/>
          <a:stretch>
            <a:fillRect/>
          </a:stretch>
        </p:blipFill>
        <p:spPr>
          <a:xfrm>
            <a:off x="3648075" y="3147695"/>
            <a:ext cx="4895850" cy="561975"/>
          </a:xfrm>
          <a:prstGeom prst="rect">
            <a:avLst/>
          </a:prstGeom>
        </p:spPr>
      </p:pic>
      <p:sp>
        <p:nvSpPr>
          <p:cNvPr id="16" name="文本框 15"/>
          <p:cNvSpPr txBox="1"/>
          <p:nvPr/>
        </p:nvSpPr>
        <p:spPr>
          <a:xfrm>
            <a:off x="327849" y="520477"/>
            <a:ext cx="864616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Policy Gradient</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542925" y="1472565"/>
            <a:ext cx="8215630" cy="3138170"/>
          </a:xfrm>
          <a:prstGeom prst="rect">
            <a:avLst/>
          </a:prstGeom>
          <a:noFill/>
        </p:spPr>
        <p:txBody>
          <a:bodyPr wrap="square" rtlCol="0">
            <a:spAutoFit/>
          </a:bodyPr>
          <a:lstStyle/>
          <a:p>
            <a:r>
              <a:rPr lang="en-US"/>
              <a:t>    </a:t>
            </a:r>
            <a:r>
              <a:t>当状态空间变得高维时，q-learning 方法则变得不适用，因为 Q-table 无法存储过多的状态，此时就需要借助神经网络来处理。Policy Gradient 算法使用神经网络输入当前状态，输出在这个状态下采取每个动作的概率。</a:t>
            </a:r>
          </a:p>
          <a:p/>
          <a:p>
            <a:r>
              <a:rPr lang="en-US"/>
              <a:t>    </a:t>
            </a:r>
            <a:r>
              <a:t>网络使用反向传播算法，设置一个误差函数，通过梯度下降来使损失最小。但对于强化学习来说，我们不知道动作的正确与否，只能通过奖励值来判断这个动作的相对好坏。我们把基于上面的想法，产生非常简单的想法：如果一个动作得到的期望折扣奖励大，那么我们就使其出现的概率增加，如果一个动作得到的 reward 少，我们就使其出现的概率减小。我们定义</a:t>
            </a:r>
            <a:r>
              <a:rPr i="1"/>
              <a:t> J(θ) </a:t>
            </a:r>
            <a:r>
              <a:t>为采用 </a:t>
            </a:r>
            <a:r>
              <a:rPr i="1"/>
              <a:t>θ</a:t>
            </a:r>
            <a:r>
              <a:t> 为参数的</a:t>
            </a:r>
          </a:p>
          <a:p>
            <a:r>
              <a:t>神经网络得到的期望奖励的函数，我们希望的是通过改进参数</a:t>
            </a:r>
            <a:r>
              <a:rPr i="1"/>
              <a:t>θ </a:t>
            </a:r>
            <a:r>
              <a:t>来使得</a:t>
            </a:r>
            <a:r>
              <a:rPr i="1"/>
              <a:t>J(θ)</a:t>
            </a:r>
            <a:r>
              <a:t> 值最大。改进</a:t>
            </a:r>
            <a:r>
              <a:rPr i="1"/>
              <a:t>θ</a:t>
            </a:r>
            <a:r>
              <a:t> 的公式如</a:t>
            </a:r>
            <a:r>
              <a:rPr lang="zh-CN"/>
              <a:t>下</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rPr>
              <a:t>[5]</a:t>
            </a:r>
            <a:r>
              <a:t>。</a:t>
            </a:r>
          </a:p>
        </p:txBody>
      </p:sp>
      <p:pic>
        <p:nvPicPr>
          <p:cNvPr id="2" name="图片 1"/>
          <p:cNvPicPr>
            <a:picLocks noChangeAspect="1"/>
          </p:cNvPicPr>
          <p:nvPr/>
        </p:nvPicPr>
        <p:blipFill>
          <a:blip r:embed="rId4"/>
          <a:stretch>
            <a:fillRect/>
          </a:stretch>
        </p:blipFill>
        <p:spPr>
          <a:xfrm>
            <a:off x="3760470" y="4610735"/>
            <a:ext cx="2600325" cy="762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460375"/>
            </a:xfrm>
            <a:prstGeom prst="rect">
              <a:avLst/>
            </a:prstGeom>
          </p:spPr>
          <p:txBody>
            <a:bodyPr wrap="square">
              <a:spAutoFit/>
            </a:bodyPr>
            <a:lstStyle/>
            <a:p>
              <a:pPr algn="ctr"/>
              <a:r>
                <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小结</a:t>
              </a:r>
              <a:endPar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4</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pic>
        <p:nvPicPr>
          <p:cNvPr id="14" name="图片 13"/>
          <p:cNvPicPr>
            <a:picLocks noChangeAspect="1"/>
          </p:cNvPicPr>
          <p:nvPr/>
        </p:nvPicPr>
        <p:blipFill>
          <a:blip r:embed="rId3"/>
          <a:stretch>
            <a:fillRect/>
          </a:stretch>
        </p:blipFill>
        <p:spPr>
          <a:xfrm>
            <a:off x="3648075" y="3147695"/>
            <a:ext cx="4895850" cy="561975"/>
          </a:xfrm>
          <a:prstGeom prst="rect">
            <a:avLst/>
          </a:prstGeom>
        </p:spPr>
      </p:pic>
      <p:sp>
        <p:nvSpPr>
          <p:cNvPr id="16" name="文本框 15"/>
          <p:cNvSpPr txBox="1"/>
          <p:nvPr/>
        </p:nvSpPr>
        <p:spPr>
          <a:xfrm>
            <a:off x="327849" y="520477"/>
            <a:ext cx="864616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小结</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473075" y="1042670"/>
            <a:ext cx="11245215" cy="4799965"/>
          </a:xfrm>
          <a:prstGeom prst="rect">
            <a:avLst/>
          </a:prstGeom>
          <a:noFill/>
        </p:spPr>
        <p:txBody>
          <a:bodyPr wrap="square" rtlCol="0">
            <a:spAutoFit/>
          </a:bodyPr>
          <a:lstStyle/>
          <a:p>
            <a:r>
              <a:rPr lang="en-US"/>
              <a:t>       </a:t>
            </a:r>
            <a:r>
              <a:t>该项目本学期的目标为</a:t>
            </a:r>
            <a:r>
              <a:rPr b="1"/>
              <a:t>复现 [4] 中的 PGA-Map-Elites 算法</a:t>
            </a:r>
            <a:r>
              <a:t>，是一个将强化学习与传统 Map-Elites</a:t>
            </a:r>
          </a:p>
          <a:p>
            <a:r>
              <a:t>相结合的算法。</a:t>
            </a:r>
          </a:p>
          <a:p/>
          <a:p>
            <a:r>
              <a:rPr lang="en-US"/>
              <a:t>        </a:t>
            </a:r>
            <a:r>
              <a:t>对于质量多样性优化，我们首先研读了提出 Map-ELites 算法的文章 [3]，对质量多样性算法的目的和内容有了初步认识。其次，我们阅读了项目目标需要复现的算法的文章 [4]，了解PGA-Map-Elites 算法的大致框架，并尝试配置论文中提到的的开源环境QDgym</a:t>
            </a:r>
            <a:r>
              <a:rPr lang="en-US"/>
              <a:t> </a:t>
            </a:r>
            <a:r>
              <a:t>(https://github.com/ollenilsson19/QDgym)。</a:t>
            </a:r>
          </a:p>
          <a:p/>
          <a:p>
            <a:r>
              <a:rPr lang="en-US"/>
              <a:t>       </a:t>
            </a:r>
            <a:r>
              <a:t>对于强化学习，我们首先学习并复现了最基础的 Q-learning 和 Sarsa 算法，并调整参数进行测试。这两种</a:t>
            </a:r>
            <a:r>
              <a:rPr b="1"/>
              <a:t>基于价值的强化算法</a:t>
            </a:r>
            <a:r>
              <a:t>都采用了 ε-greedy，但他们根据更新 Q 值时使用的策略分别属于</a:t>
            </a:r>
            <a:r>
              <a:rPr b="1"/>
              <a:t>异策略</a:t>
            </a:r>
            <a:r>
              <a:t> (off-policy) 及</a:t>
            </a:r>
            <a:r>
              <a:rPr b="1"/>
              <a:t>同策略</a:t>
            </a:r>
            <a:r>
              <a:t>（on-policy) 两种类型。通过比较他们的测试结果，我们发现在出租车调度问题中，异策略算法具有更佳的表现。其次我们研究了 </a:t>
            </a:r>
            <a:r>
              <a:rPr b="1"/>
              <a:t>Policy Gradient 算法</a:t>
            </a:r>
            <a:r>
              <a:t>原理，对其具体实现有了一定了解。该算法使用神经网络输入当前的状态，网络就可以输出在这个状态下采取每个动作的概率，网络使用反向传播算法，设置一个误差函数，通过梯度下降来使损失最小。Policy</a:t>
            </a:r>
            <a:r>
              <a:rPr lang="en-US"/>
              <a:t> </a:t>
            </a:r>
            <a:r>
              <a:t>Gradient 在处理高维的状态空间和连续的动作空间时比 Q-learning 更有优势，因为 Q-table 的大小有限，无法存储过多的状态和动作。</a:t>
            </a:r>
          </a:p>
          <a:p/>
          <a:p>
            <a:r>
              <a:rPr lang="en-US"/>
              <a:t>      </a:t>
            </a:r>
            <a:r>
              <a:t>后半学期的目标为根据项目规划继续学习并动手实现DQN,DDPG 与TD3，在此基础上复现 PGA-Map-Elites，提出改进，并最终运用于强化学习环境进行测试。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460375"/>
            </a:xfrm>
            <a:prstGeom prst="rect">
              <a:avLst/>
            </a:prstGeom>
          </p:spPr>
          <p:txBody>
            <a:bodyPr wrap="square">
              <a:spAutoFit/>
            </a:bodyPr>
            <a:lstStyle/>
            <a:p>
              <a:pPr algn="ctr"/>
              <a:r>
                <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项目分工</a:t>
              </a:r>
              <a:endPar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5</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pic>
        <p:nvPicPr>
          <p:cNvPr id="14" name="图片 13"/>
          <p:cNvPicPr>
            <a:picLocks noChangeAspect="1"/>
          </p:cNvPicPr>
          <p:nvPr/>
        </p:nvPicPr>
        <p:blipFill>
          <a:blip r:embed="rId3"/>
          <a:stretch>
            <a:fillRect/>
          </a:stretch>
        </p:blipFill>
        <p:spPr>
          <a:xfrm>
            <a:off x="3648075" y="3147695"/>
            <a:ext cx="4895850" cy="561975"/>
          </a:xfrm>
          <a:prstGeom prst="rect">
            <a:avLst/>
          </a:prstGeom>
        </p:spPr>
      </p:pic>
      <p:graphicFrame>
        <p:nvGraphicFramePr>
          <p:cNvPr id="2" name="表格 1"/>
          <p:cNvGraphicFramePr/>
          <p:nvPr>
            <p:custDataLst>
              <p:tags r:id="rId4"/>
            </p:custDataLst>
          </p:nvPr>
        </p:nvGraphicFramePr>
        <p:xfrm>
          <a:off x="758825" y="1826895"/>
          <a:ext cx="8534400" cy="2057400"/>
        </p:xfrm>
        <a:graphic>
          <a:graphicData uri="http://schemas.openxmlformats.org/drawingml/2006/table">
            <a:tbl>
              <a:tblPr firstRow="1" bandRow="1">
                <a:tableStyleId>{5C22544A-7EE6-4342-B048-85BDC9FD1C3A}</a:tableStyleId>
              </a:tblPr>
              <a:tblGrid>
                <a:gridCol w="4267200"/>
                <a:gridCol w="4267200"/>
              </a:tblGrid>
              <a:tr h="381000">
                <a:tc>
                  <a:txBody>
                    <a:bodyPr/>
                    <a:lstStyle/>
                    <a:p>
                      <a:pPr>
                        <a:buNone/>
                      </a:pPr>
                      <a:r>
                        <a:rPr lang="zh-CN" altLang="en-US"/>
                        <a:t>姓名</a:t>
                      </a:r>
                      <a:endParaRPr lang="zh-CN" altLang="en-US"/>
                    </a:p>
                  </a:txBody>
                  <a:tcPr/>
                </a:tc>
                <a:tc>
                  <a:txBody>
                    <a:bodyPr/>
                    <a:lstStyle/>
                    <a:p>
                      <a:pPr>
                        <a:buNone/>
                      </a:pPr>
                      <a:r>
                        <a:rPr lang="zh-CN" altLang="en-US"/>
                        <a:t>工作内容</a:t>
                      </a:r>
                      <a:endParaRPr lang="zh-CN" altLang="en-US"/>
                    </a:p>
                  </a:txBody>
                  <a:tcPr/>
                </a:tc>
              </a:tr>
              <a:tr h="914400">
                <a:tc>
                  <a:txBody>
                    <a:bodyPr/>
                    <a:lstStyle/>
                    <a:p>
                      <a:pPr>
                        <a:buNone/>
                      </a:pPr>
                      <a:r>
                        <a:rPr lang="zh-CN" altLang="en-US"/>
                        <a:t>曾宪清</a:t>
                      </a:r>
                      <a:endParaRPr lang="zh-CN" altLang="en-US"/>
                    </a:p>
                  </a:txBody>
                  <a:tcPr/>
                </a:tc>
                <a:tc>
                  <a:txBody>
                    <a:bodyPr/>
                    <a:lstStyle/>
                    <a:p>
                      <a:pPr>
                        <a:buNone/>
                      </a:pPr>
                      <a:r>
                        <a:rPr lang="zh-CN" altLang="en-US"/>
                        <a:t>阅读学习相关参考论文，实现</a:t>
                      </a:r>
                      <a:r>
                        <a:rPr lang="en-US" altLang="zh-CN"/>
                        <a:t>Q-learning</a:t>
                      </a:r>
                      <a:r>
                        <a:rPr lang="zh-CN" altLang="en-US"/>
                        <a:t>和</a:t>
                      </a:r>
                      <a:r>
                        <a:rPr lang="en-US" altLang="zh-CN"/>
                        <a:t>Sarsa</a:t>
                      </a:r>
                      <a:r>
                        <a:rPr lang="zh-CN" altLang="en-US"/>
                        <a:t>，并在两种不同环境下进行测试</a:t>
                      </a:r>
                      <a:endParaRPr lang="zh-CN" altLang="en-US"/>
                    </a:p>
                    <a:p>
                      <a:pPr>
                        <a:buNone/>
                      </a:pPr>
                      <a:r>
                        <a:rPr lang="zh-CN" altLang="en-US"/>
                        <a:t>编辑修改报告</a:t>
                      </a:r>
                      <a:endParaRPr lang="zh-CN" altLang="en-US"/>
                    </a:p>
                  </a:txBody>
                  <a:tcPr/>
                </a:tc>
              </a:tr>
              <a:tr h="381000">
                <a:tc>
                  <a:txBody>
                    <a:bodyPr/>
                    <a:lstStyle/>
                    <a:p>
                      <a:pPr>
                        <a:buNone/>
                      </a:pPr>
                      <a:r>
                        <a:rPr lang="zh-CN" altLang="en-US"/>
                        <a:t>杨可芸</a:t>
                      </a:r>
                      <a:endParaRPr lang="zh-CN" altLang="en-US"/>
                    </a:p>
                  </a:txBody>
                  <a:tcPr/>
                </a:tc>
                <a:tc>
                  <a:txBody>
                    <a:bodyPr/>
                    <a:lstStyle/>
                    <a:p>
                      <a:pPr>
                        <a:buNone/>
                      </a:pPr>
                      <a:r>
                        <a:rPr lang="zh-CN" altLang="en-US"/>
                        <a:t>阅读学习相关参考论文，学习并运行</a:t>
                      </a:r>
                      <a:r>
                        <a:rPr lang="en-US" altLang="zh-CN"/>
                        <a:t>Policy Gradient</a:t>
                      </a:r>
                      <a:r>
                        <a:rPr lang="zh-CN" altLang="en-US"/>
                        <a:t>算法</a:t>
                      </a:r>
                      <a:endParaRPr lang="zh-CN" altLang="en-US"/>
                    </a:p>
                    <a:p>
                      <a:pPr>
                        <a:buNone/>
                      </a:pPr>
                      <a:r>
                        <a:rPr lang="zh-CN" altLang="en-US"/>
                        <a:t>撰写汇报</a:t>
                      </a:r>
                      <a:r>
                        <a:rPr lang="en-US" altLang="zh-CN"/>
                        <a:t>PPT</a:t>
                      </a:r>
                      <a:endParaRPr lang="en-US" altLang="zh-CN"/>
                    </a:p>
                  </a:txBody>
                  <a:tcPr/>
                </a:tc>
              </a:tr>
              <a:tr h="381000">
                <a:tc>
                  <a:txBody>
                    <a:bodyPr/>
                    <a:lstStyle/>
                    <a:p>
                      <a:pPr>
                        <a:buNone/>
                      </a:pPr>
                      <a:r>
                        <a:rPr lang="zh-CN" altLang="en-US"/>
                        <a:t>陈驿来</a:t>
                      </a:r>
                      <a:endParaRPr lang="zh-CN" altLang="en-US"/>
                    </a:p>
                  </a:txBody>
                  <a:tcPr/>
                </a:tc>
                <a:tc>
                  <a:txBody>
                    <a:bodyPr/>
                    <a:lstStyle/>
                    <a:p>
                      <a:pPr>
                        <a:buNone/>
                      </a:pPr>
                      <a:r>
                        <a:rPr lang="zh-CN" altLang="en-US"/>
                        <a:t>阅读学习相关参考论文，学习并运行</a:t>
                      </a:r>
                      <a:r>
                        <a:rPr lang="en-US" altLang="zh-CN"/>
                        <a:t>TD3</a:t>
                      </a:r>
                      <a:r>
                        <a:rPr lang="zh-CN" altLang="en-US"/>
                        <a:t>算法并配置相关环境</a:t>
                      </a:r>
                      <a:endParaRPr lang="zh-CN" altLang="en-US"/>
                    </a:p>
                    <a:p>
                      <a:pPr>
                        <a:buNone/>
                      </a:pPr>
                      <a:r>
                        <a:rPr lang="zh-CN" altLang="en-US"/>
                        <a:t>学习</a:t>
                      </a:r>
                      <a:r>
                        <a:rPr lang="en-US" altLang="zh-CN"/>
                        <a:t>Latex</a:t>
                      </a:r>
                      <a:r>
                        <a:rPr lang="zh-CN" altLang="en-US"/>
                        <a:t>撰写报告，编辑汇报</a:t>
                      </a:r>
                      <a:r>
                        <a:rPr lang="en-US" altLang="zh-CN"/>
                        <a:t>PPT</a:t>
                      </a:r>
                      <a:endParaRPr lang="en-US" altLang="zh-CN"/>
                    </a:p>
                  </a:txBody>
                  <a:tcPr/>
                </a:tc>
              </a:tr>
            </a:tbl>
          </a:graphicData>
        </a:graphic>
      </p:graphicFrame>
      <p:sp>
        <p:nvSpPr>
          <p:cNvPr id="3" name="文本框 2"/>
          <p:cNvSpPr txBox="1"/>
          <p:nvPr/>
        </p:nvSpPr>
        <p:spPr>
          <a:xfrm>
            <a:off x="758825" y="641350"/>
            <a:ext cx="2626360" cy="460375"/>
          </a:xfrm>
          <a:prstGeom prst="rect">
            <a:avLst/>
          </a:prstGeom>
          <a:noFill/>
        </p:spPr>
        <p:txBody>
          <a:bodyPr wrap="none" rtlCol="0" anchor="t">
            <a:spAutoFit/>
          </a:bodyPr>
          <a:lstStyle/>
          <a:p>
            <a:pPr algn="l">
              <a:buNone/>
            </a:pPr>
            <a:r>
              <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rPr>
              <a:t>项目分工（目前）</a:t>
            </a:r>
            <a:endPar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645160"/>
            </a:xfrm>
            <a:prstGeom prst="rect">
              <a:avLst/>
            </a:prstGeom>
          </p:spPr>
          <p:txBody>
            <a:bodyPr wrap="square">
              <a:spAutoFit/>
            </a:bodyPr>
            <a:lstStyle/>
            <a:p>
              <a:pPr algn="ctr"/>
              <a:r>
                <a:rPr lang="zh-CN" altLang="en-US"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参考文献</a:t>
              </a:r>
              <a:endParaRPr lang="zh-CN" altLang="en-US"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6</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6" name="文本框 5"/>
          <p:cNvSpPr txBox="1"/>
          <p:nvPr/>
        </p:nvSpPr>
        <p:spPr>
          <a:xfrm>
            <a:off x="633095" y="1621155"/>
            <a:ext cx="9157335" cy="3784600"/>
          </a:xfrm>
          <a:prstGeom prst="rect">
            <a:avLst/>
          </a:prstGeom>
          <a:noFill/>
        </p:spPr>
        <p:txBody>
          <a:bodyPr wrap="square" rtlCol="0" anchor="t">
            <a:spAutoFit/>
          </a:bodyPr>
          <a:lstStyle/>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[1] J.-B. </a:t>
            </a:r>
            <a:r>
              <a:rPr sz="1200" dirty="0" err="1">
                <a:solidFill>
                  <a:schemeClr val="tx1"/>
                </a:solidFill>
                <a:latin typeface="Times New Roman" panose="02020603050405020304" pitchFamily="18" charset="0"/>
                <a:cs typeface="Times New Roman" panose="02020603050405020304" pitchFamily="18" charset="0"/>
              </a:rPr>
              <a:t>Mouret</a:t>
            </a:r>
            <a:r>
              <a:rPr sz="1200" dirty="0">
                <a:solidFill>
                  <a:schemeClr val="tx1"/>
                </a:solidFill>
                <a:latin typeface="Times New Roman" panose="02020603050405020304" pitchFamily="18" charset="0"/>
                <a:cs typeface="Times New Roman" panose="02020603050405020304" pitchFamily="18" charset="0"/>
              </a:rPr>
              <a:t> and J. Clune, “Illuminating search spaces by mapping elites,” </a:t>
            </a:r>
            <a:r>
              <a:rPr sz="1200" i="1" dirty="0" err="1">
                <a:solidFill>
                  <a:schemeClr val="tx1"/>
                </a:solidFill>
                <a:latin typeface="Times New Roman" panose="02020603050405020304" pitchFamily="18" charset="0"/>
                <a:cs typeface="Times New Roman" panose="02020603050405020304" pitchFamily="18" charset="0"/>
              </a:rPr>
              <a:t>arXiv</a:t>
            </a:r>
            <a:r>
              <a:rPr sz="1200" i="1" dirty="0">
                <a:solidFill>
                  <a:schemeClr val="tx1"/>
                </a:solidFill>
                <a:latin typeface="Times New Roman" panose="02020603050405020304" pitchFamily="18" charset="0"/>
                <a:cs typeface="Times New Roman" panose="02020603050405020304" pitchFamily="18" charset="0"/>
              </a:rPr>
              <a:t> preprint arXiv</a:t>
            </a:r>
            <a:r>
              <a:rPr sz="1200" dirty="0">
                <a:solidFill>
                  <a:schemeClr val="tx1"/>
                </a:solidFill>
                <a:latin typeface="Times New Roman" panose="02020603050405020304" pitchFamily="18" charset="0"/>
                <a:cs typeface="Times New Roman" panose="02020603050405020304" pitchFamily="18" charset="0"/>
              </a:rPr>
              <a:t>:1504.04909, 2015.</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[2] O. Nilsson and A. Cully, “Policy gradient assisted MAP-Elites,” in </a:t>
            </a:r>
            <a:r>
              <a:rPr sz="1200" i="1" dirty="0">
                <a:solidFill>
                  <a:schemeClr val="tx1"/>
                </a:solidFill>
                <a:latin typeface="Times New Roman" panose="02020603050405020304" pitchFamily="18" charset="0"/>
                <a:cs typeface="Times New Roman" panose="02020603050405020304" pitchFamily="18" charset="0"/>
              </a:rPr>
              <a:t>Proceedings of the Genetic and Evolutionary Computation Conference</a:t>
            </a:r>
            <a:r>
              <a:rPr sz="1200" dirty="0">
                <a:solidFill>
                  <a:schemeClr val="tx1"/>
                </a:solidFill>
                <a:latin typeface="Times New Roman" panose="02020603050405020304" pitchFamily="18" charset="0"/>
                <a:cs typeface="Times New Roman" panose="02020603050405020304" pitchFamily="18" charset="0"/>
              </a:rPr>
              <a:t>, 2021, pp. 866–875.</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[3] </a:t>
            </a:r>
            <a:r>
              <a:rPr sz="1200" dirty="0" err="1">
                <a:solidFill>
                  <a:schemeClr val="tx1"/>
                </a:solidFill>
                <a:latin typeface="Times New Roman" panose="02020603050405020304" pitchFamily="18" charset="0"/>
                <a:cs typeface="Times New Roman" panose="02020603050405020304" pitchFamily="18" charset="0"/>
              </a:rPr>
              <a:t>王子祺</a:t>
            </a:r>
            <a:r>
              <a:rPr sz="1200" dirty="0">
                <a:solidFill>
                  <a:schemeClr val="tx1"/>
                </a:solidFill>
                <a:latin typeface="Times New Roman" panose="02020603050405020304" pitchFamily="18" charset="0"/>
                <a:cs typeface="Times New Roman" panose="02020603050405020304" pitchFamily="18" charset="0"/>
              </a:rPr>
              <a:t>. </a:t>
            </a:r>
            <a:r>
              <a:rPr sz="1200" dirty="0" err="1">
                <a:solidFill>
                  <a:schemeClr val="tx1"/>
                </a:solidFill>
                <a:latin typeface="Times New Roman" panose="02020603050405020304" pitchFamily="18" charset="0"/>
                <a:cs typeface="Times New Roman" panose="02020603050405020304" pitchFamily="18" charset="0"/>
              </a:rPr>
              <a:t>基于强化学习和质量多样性算法的多样策略生成</a:t>
            </a:r>
            <a:r>
              <a:rPr sz="1200" dirty="0">
                <a:solidFill>
                  <a:schemeClr val="tx1"/>
                </a:solidFill>
                <a:latin typeface="Times New Roman" panose="02020603050405020304" pitchFamily="18" charset="0"/>
                <a:cs typeface="Times New Roman" panose="02020603050405020304" pitchFamily="18" charset="0"/>
              </a:rPr>
              <a:t>. </a:t>
            </a:r>
            <a:r>
              <a:rPr sz="1200" i="1" dirty="0" err="1">
                <a:solidFill>
                  <a:schemeClr val="tx1"/>
                </a:solidFill>
                <a:latin typeface="Times New Roman" panose="02020603050405020304" pitchFamily="18" charset="0"/>
                <a:cs typeface="Times New Roman" panose="02020603050405020304" pitchFamily="18" charset="0"/>
              </a:rPr>
              <a:t>创新实践课题介绍</a:t>
            </a:r>
            <a:r>
              <a:rPr sz="1200" dirty="0">
                <a:solidFill>
                  <a:schemeClr val="tx1"/>
                </a:solidFill>
                <a:latin typeface="Times New Roman" panose="02020603050405020304" pitchFamily="18" charset="0"/>
                <a:cs typeface="Times New Roman" panose="02020603050405020304" pitchFamily="18" charset="0"/>
              </a:rPr>
              <a:t>, 2022.</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[4] S. Fujimoto, H. Hoof, and D. </a:t>
            </a:r>
            <a:r>
              <a:rPr sz="1200" dirty="0" err="1">
                <a:solidFill>
                  <a:schemeClr val="tx1"/>
                </a:solidFill>
                <a:latin typeface="Times New Roman" panose="02020603050405020304" pitchFamily="18" charset="0"/>
                <a:cs typeface="Times New Roman" panose="02020603050405020304" pitchFamily="18" charset="0"/>
              </a:rPr>
              <a:t>Meger</a:t>
            </a:r>
            <a:r>
              <a:rPr sz="1200" dirty="0">
                <a:solidFill>
                  <a:schemeClr val="tx1"/>
                </a:solidFill>
                <a:latin typeface="Times New Roman" panose="02020603050405020304" pitchFamily="18" charset="0"/>
                <a:cs typeface="Times New Roman" panose="02020603050405020304" pitchFamily="18" charset="0"/>
              </a:rPr>
              <a:t>, “Addressing function approximation error in actor-critic methods,” in </a:t>
            </a:r>
            <a:r>
              <a:rPr sz="1200" i="1" dirty="0">
                <a:solidFill>
                  <a:schemeClr val="tx1"/>
                </a:solidFill>
                <a:latin typeface="Times New Roman" panose="02020603050405020304" pitchFamily="18" charset="0"/>
                <a:cs typeface="Times New Roman" panose="02020603050405020304" pitchFamily="18" charset="0"/>
              </a:rPr>
              <a:t>International conference on machine learning</a:t>
            </a:r>
            <a:r>
              <a:rPr sz="1200" dirty="0">
                <a:solidFill>
                  <a:schemeClr val="tx1"/>
                </a:solidFill>
                <a:latin typeface="Times New Roman" panose="02020603050405020304" pitchFamily="18" charset="0"/>
                <a:cs typeface="Times New Roman" panose="02020603050405020304" pitchFamily="18" charset="0"/>
              </a:rPr>
              <a:t>. PMLR, 2018, pp. 1587–1596.</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sym typeface="+mn-ea"/>
              </a:rPr>
              <a:t>[5] R. S. Sutton and A. G. </a:t>
            </a:r>
            <a:r>
              <a:rPr sz="1200" dirty="0" err="1">
                <a:solidFill>
                  <a:schemeClr val="tx1"/>
                </a:solidFill>
                <a:latin typeface="Times New Roman" panose="02020603050405020304" pitchFamily="18" charset="0"/>
                <a:cs typeface="Times New Roman" panose="02020603050405020304" pitchFamily="18" charset="0"/>
                <a:sym typeface="+mn-ea"/>
              </a:rPr>
              <a:t>Barto</a:t>
            </a:r>
            <a:r>
              <a:rPr sz="1200" dirty="0">
                <a:solidFill>
                  <a:schemeClr val="tx1"/>
                </a:solidFill>
                <a:latin typeface="Times New Roman" panose="02020603050405020304" pitchFamily="18" charset="0"/>
                <a:cs typeface="Times New Roman" panose="02020603050405020304" pitchFamily="18" charset="0"/>
                <a:sym typeface="+mn-ea"/>
              </a:rPr>
              <a:t>. Reinforcement learning: An introduction (2nd edition). MIT press,2018.</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sym typeface="+mn-ea"/>
              </a:rPr>
              <a:t>[6] Cheney, N., </a:t>
            </a:r>
            <a:r>
              <a:rPr sz="1200" dirty="0" err="1">
                <a:solidFill>
                  <a:schemeClr val="tx1"/>
                </a:solidFill>
                <a:latin typeface="Times New Roman" panose="02020603050405020304" pitchFamily="18" charset="0"/>
                <a:cs typeface="Times New Roman" panose="02020603050405020304" pitchFamily="18" charset="0"/>
                <a:sym typeface="+mn-ea"/>
              </a:rPr>
              <a:t>MacCurdy</a:t>
            </a:r>
            <a:r>
              <a:rPr sz="1200" dirty="0">
                <a:solidFill>
                  <a:schemeClr val="tx1"/>
                </a:solidFill>
                <a:latin typeface="Times New Roman" panose="02020603050405020304" pitchFamily="18" charset="0"/>
                <a:cs typeface="Times New Roman" panose="02020603050405020304" pitchFamily="18" charset="0"/>
                <a:sym typeface="+mn-ea"/>
              </a:rPr>
              <a:t>, R., Clune, J., &amp; Lipson, H. (2013). Unshackling evolution: evolving soft robots with multiple materials and a powerful generative encoding. </a:t>
            </a:r>
            <a:r>
              <a:rPr sz="1200" i="1" dirty="0">
                <a:solidFill>
                  <a:schemeClr val="tx1"/>
                </a:solidFill>
                <a:latin typeface="Times New Roman" panose="02020603050405020304" pitchFamily="18" charset="0"/>
                <a:cs typeface="Times New Roman" panose="02020603050405020304" pitchFamily="18" charset="0"/>
                <a:sym typeface="+mn-ea"/>
              </a:rPr>
              <a:t>ACM </a:t>
            </a:r>
            <a:r>
              <a:rPr sz="1200" i="1" dirty="0" err="1">
                <a:solidFill>
                  <a:schemeClr val="tx1"/>
                </a:solidFill>
                <a:latin typeface="Times New Roman" panose="02020603050405020304" pitchFamily="18" charset="0"/>
                <a:cs typeface="Times New Roman" panose="02020603050405020304" pitchFamily="18" charset="0"/>
                <a:sym typeface="+mn-ea"/>
              </a:rPr>
              <a:t>SIGEVOlution</a:t>
            </a:r>
            <a:r>
              <a:rPr sz="1200" dirty="0">
                <a:solidFill>
                  <a:schemeClr val="tx1"/>
                </a:solidFill>
                <a:latin typeface="Times New Roman" panose="02020603050405020304" pitchFamily="18" charset="0"/>
                <a:cs typeface="Times New Roman" panose="02020603050405020304" pitchFamily="18" charset="0"/>
                <a:sym typeface="+mn-ea"/>
              </a:rPr>
              <a:t>, 7(1), 11-23.</a:t>
            </a:r>
            <a:endParaRPr sz="1200" dirty="0">
              <a:solidFill>
                <a:schemeClr val="tx1"/>
              </a:solidFill>
              <a:latin typeface="Times New Roman" panose="02020603050405020304" pitchFamily="18" charset="0"/>
              <a:cs typeface="Times New Roman" panose="02020603050405020304" pitchFamily="18" charset="0"/>
              <a:sym typeface="+mn-ea"/>
            </a:endParaRPr>
          </a:p>
          <a:p>
            <a:pPr algn="l">
              <a:lnSpc>
                <a:spcPct val="200000"/>
              </a:lnSpc>
              <a:buClrTx/>
              <a:buSzTx/>
              <a:buFontTx/>
            </a:pPr>
            <a:endParaRPr sz="1200" dirty="0">
              <a:solidFill>
                <a:schemeClr val="tx1"/>
              </a:solidFill>
              <a:latin typeface="Times New Roman" panose="02020603050405020304" pitchFamily="18" charset="0"/>
              <a:cs typeface="Times New Roman" panose="02020603050405020304" pitchFamily="18" charset="0"/>
              <a:sym typeface="+mn-ea"/>
            </a:endParaRPr>
          </a:p>
        </p:txBody>
      </p:sp>
      <p:sp>
        <p:nvSpPr>
          <p:cNvPr id="11" name="文本框 10"/>
          <p:cNvSpPr txBox="1"/>
          <p:nvPr/>
        </p:nvSpPr>
        <p:spPr>
          <a:xfrm>
            <a:off x="712470" y="845185"/>
            <a:ext cx="1404620" cy="460375"/>
          </a:xfrm>
          <a:prstGeom prst="rect">
            <a:avLst/>
          </a:prstGeom>
          <a:noFill/>
        </p:spPr>
        <p:txBody>
          <a:bodyPr wrap="none" rtlCol="0" anchor="t">
            <a:spAutoFit/>
          </a:bodyPr>
          <a:lstStyle/>
          <a:p>
            <a:pPr algn="l">
              <a:buNone/>
            </a:pPr>
            <a:r>
              <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rPr>
              <a:t>参考文献</a:t>
            </a:r>
            <a:endPar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15938" y="1674674"/>
            <a:ext cx="6418262" cy="175323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感谢</a:t>
            </a:r>
            <a:endParaRPr kumimoji="0" lang="en-US" altLang="zh-CN"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a:p>
            <a:pPr marL="1371600" marR="0" lvl="3" indent="45720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您的观看</a:t>
            </a:r>
            <a:endPar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p:txBody>
      </p: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245542" y="520565"/>
            <a:ext cx="982218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项目目标</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mc:Choice xmlns:a14="http://schemas.microsoft.com/office/drawing/2010/main" Requires="a14">
          <p:sp>
            <p:nvSpPr>
              <p:cNvPr id="2" name="文本框 1"/>
              <p:cNvSpPr txBox="1"/>
              <p:nvPr/>
            </p:nvSpPr>
            <p:spPr>
              <a:xfrm>
                <a:off x="1330122" y="1443775"/>
                <a:ext cx="9531062" cy="3969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prstClr val="black"/>
                    </a:solidFill>
                    <a:effectLst/>
                    <a:uLnTx/>
                    <a:uFillTx/>
                    <a:latin typeface="等线" panose="02010600030101010101" pitchFamily="2" charset="-122"/>
                    <a:ea typeface="等线" panose="02010600030101010101" pitchFamily="2" charset="-122"/>
                    <a:sym typeface="+mn-ea"/>
                  </a:rPr>
                  <a:t>       </a:t>
                </a:r>
                <a:r>
                  <a:rPr lang="zh-CN" altLang="en-US" b="1" noProof="0" dirty="0">
                    <a:ln>
                      <a:noFill/>
                    </a:ln>
                    <a:solidFill>
                      <a:prstClr val="black"/>
                    </a:solidFill>
                    <a:effectLst/>
                    <a:uLnTx/>
                    <a:uFillTx/>
                    <a:latin typeface="等线" panose="02010600030101010101" pitchFamily="2" charset="-122"/>
                    <a:ea typeface="等线" panose="02010600030101010101" pitchFamily="2" charset="-122"/>
                    <a:sym typeface="+mn-ea"/>
                  </a:rPr>
                  <a:t>质量多样性优化</a:t>
                </a:r>
                <a:r>
                  <a:rPr lang="zh-CN" altLang="en-US" noProof="0" dirty="0">
                    <a:ln>
                      <a:noFill/>
                    </a:ln>
                    <a:solidFill>
                      <a:prstClr val="black"/>
                    </a:solidFill>
                    <a:effectLst/>
                    <a:uLnTx/>
                    <a:uFillTx/>
                    <a:latin typeface="等线" panose="02010600030101010101" pitchFamily="2" charset="-122"/>
                    <a:ea typeface="等线" panose="02010600030101010101" pitchFamily="2" charset="-122"/>
                    <a:sym typeface="+mn-ea"/>
                  </a:rPr>
                  <a:t>最早在</a:t>
                </a:r>
                <a:r>
                  <a:rPr lang="en-US" altLang="zh-CN" i="1" noProof="0" dirty="0">
                    <a:ln>
                      <a:noFill/>
                    </a:ln>
                    <a:solidFill>
                      <a:prstClr val="black"/>
                    </a:solidFill>
                    <a:effectLst/>
                    <a:uLnTx/>
                    <a:uFillTx/>
                    <a:latin typeface="等线" panose="02010600030101010101" pitchFamily="2" charset="-122"/>
                    <a:ea typeface="等线" panose="02010600030101010101" pitchFamily="2" charset="-122"/>
                    <a:sym typeface="+mn-ea"/>
                  </a:rPr>
                  <a:t>“Illuminating search spaces by mapping elites”</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a14:m>
                <a:r>
                  <a:rPr lang="en-US" altLang="zh-CN" baseline="30000" noProof="0" dirty="0">
                    <a:ln>
                      <a:noFill/>
                    </a:ln>
                    <a:solidFill>
                      <a:prstClr val="black"/>
                    </a:solidFill>
                    <a:effectLst/>
                    <a:uLnTx/>
                    <a:uFillTx/>
                    <a:latin typeface="等线" panose="02010600030101010101" pitchFamily="2" charset="-122"/>
                    <a:ea typeface="等线" panose="02010600030101010101" pitchFamily="2" charset="-122"/>
                    <a:sym typeface="+mn-ea"/>
                  </a:rPr>
                  <a:t>[1] </a:t>
                </a:r>
                <a:r>
                  <a:rPr lang="zh-CN" altLang="en-US" noProof="0" dirty="0">
                    <a:ln>
                      <a:noFill/>
                    </a:ln>
                    <a:solidFill>
                      <a:prstClr val="black"/>
                    </a:solidFill>
                    <a:effectLst/>
                    <a:uLnTx/>
                    <a:uFillTx/>
                    <a:latin typeface="等线" panose="02010600030101010101" pitchFamily="2" charset="-122"/>
                    <a:ea typeface="等线" panose="02010600030101010101" pitchFamily="2" charset="-122"/>
                    <a:sym typeface="+mn-ea"/>
                  </a:rPr>
                  <a:t>中被提出，旨在找到特征空间中每一点所对应的质量函数值最大的解。</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质量多样性强化学习算法文章 “</a:t>
                </a:r>
                <a:r>
                  <a:rPr lang="en-US" altLang="zh-CN" i="1" dirty="0">
                    <a:solidFill>
                      <a:prstClr val="black"/>
                    </a:solidFill>
                    <a:latin typeface="等线" panose="02010600030101010101" pitchFamily="2" charset="-122"/>
                    <a:ea typeface="等线" panose="02010600030101010101" pitchFamily="2" charset="-122"/>
                  </a:rPr>
                  <a:t>Policy gradient assisted MAP-Elites</a:t>
                </a:r>
                <a:r>
                  <a:rPr lang="zh-CN" altLang="en-US" i="1" dirty="0">
                    <a:solidFill>
                      <a:prstClr val="black"/>
                    </a:solidFill>
                    <a:latin typeface="等线" panose="02010600030101010101" pitchFamily="2" charset="-122"/>
                    <a:ea typeface="等线" panose="02010600030101010101" pitchFamily="2" charset="-122"/>
                  </a:rPr>
                  <a:t>”</a:t>
                </a:r>
                <a:r>
                  <a:rPr lang="en-US" altLang="zh-CN" i="1" dirty="0">
                    <a:solidFill>
                      <a:prstClr val="black"/>
                    </a:solidFill>
                    <a:latin typeface="等线" panose="02010600030101010101" pitchFamily="2" charset="-122"/>
                    <a:ea typeface="等线" panose="02010600030101010101" pitchFamily="2" charset="-122"/>
                  </a:rPr>
                  <a:t> </a:t>
                </a:r>
                <a:r>
                  <a:rPr kumimoji="0" lang="en-US" altLang="zh-CN" sz="18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[2]</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提出了</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PGA-Map-Elites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算法，它将基于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actor-critic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架构、面向连续动作空间的</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深度强化学习算法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TD3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与</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质量多样性算法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Map-Elites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相结合</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成功地阐明了搜索空间中性能与关心的维度之间的关系，并在整个可能的行为空间内找到了高性能的解决方案。</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本学期的最终目标为复现文章 </a:t>
                </a:r>
                <a:r>
                  <a:rPr lang="zh-CN" altLang="en-US" noProof="0" dirty="0">
                    <a:ln>
                      <a:noFill/>
                    </a:ln>
                    <a:solidFill>
                      <a:prstClr val="black"/>
                    </a:solidFill>
                    <a:effectLst/>
                    <a:uLnTx/>
                    <a:uFillTx/>
                    <a:latin typeface="Times New Roman" panose="02020603050405020304" pitchFamily="18" charset="0"/>
                    <a:ea typeface="等线" panose="02010600030101010101" pitchFamily="2" charset="-122"/>
                    <a:sym typeface="+mn-ea"/>
                  </a:rPr>
                  <a:t>“</a:t>
                </a:r>
                <a:r>
                  <a:rPr lang="en-US" altLang="zh-CN" i="1" dirty="0">
                    <a:solidFill>
                      <a:prstClr val="black"/>
                    </a:solidFill>
                    <a:latin typeface="等线" panose="02010600030101010101" pitchFamily="2" charset="-122"/>
                    <a:ea typeface="等线" panose="02010600030101010101" pitchFamily="2" charset="-122"/>
                    <a:sym typeface="+mn-ea"/>
                  </a:rPr>
                  <a:t>Policy gradient assisted MAP-Elites</a:t>
                </a:r>
                <a:r>
                  <a:rPr lang="zh-CN" altLang="en-US" i="1" dirty="0">
                    <a:solidFill>
                      <a:prstClr val="black"/>
                    </a:solidFill>
                    <a:latin typeface="等线" panose="02010600030101010101" pitchFamily="2" charset="-122"/>
                    <a:ea typeface="等线" panose="02010600030101010101" pitchFamily="2" charset="-122"/>
                    <a:sym typeface="+mn-ea"/>
                  </a:rPr>
                  <a:t>”</a:t>
                </a:r>
                <a:r>
                  <a:rPr lang="en-US" altLang="zh-CN" i="1" dirty="0">
                    <a:solidFill>
                      <a:prstClr val="black"/>
                    </a:solidFill>
                    <a:latin typeface="等线" panose="02010600030101010101" pitchFamily="2" charset="-122"/>
                    <a:ea typeface="等线" panose="02010600030101010101" pitchFamily="2" charset="-122"/>
                    <a:sym typeface="+mn-ea"/>
                  </a:rPr>
                  <a:t> </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sym typeface="+mn-ea"/>
                  </a:rPr>
                  <a:t>[2]</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，并基于现有研究现状，对当前算法框架提出改进，或解决现有算法中的一些不足</a:t>
                </a:r>
                <a:r>
                  <a:rPr kumimoji="0" lang="en-US" altLang="zh-CN" sz="18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 [3]</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。对于测试所用的强化学习环境，计划从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BipedalWalker</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控制模拟环境、</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Mujoco</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机器人控制模拟环境、基于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Mario-AI-Framework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修改的强化学习环境中选择 </a:t>
                </a:r>
                <a:r>
                  <a:rPr kumimoji="0" lang="en-US" altLang="zh-CN" sz="18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a:t>
                </a:r>
                <a:b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mc:Choice>
        <mc:Fallback>
          <p:sp>
            <p:nvSpPr>
              <p:cNvPr id="2" name="文本框 1"/>
              <p:cNvSpPr txBox="1">
                <a:spLocks noRot="1" noChangeAspect="1" noMove="1" noResize="1" noEditPoints="1" noAdjustHandles="1" noChangeArrowheads="1" noChangeShapeType="1" noTextEdit="1"/>
              </p:cNvSpPr>
              <p:nvPr/>
            </p:nvSpPr>
            <p:spPr>
              <a:xfrm>
                <a:off x="1330122" y="1443775"/>
                <a:ext cx="9531062" cy="3969385"/>
              </a:xfrm>
              <a:prstGeom prst="rect">
                <a:avLst/>
              </a:prstGeom>
              <a:blipFill rotWithShape="1">
                <a:blip r:embed="rId4"/>
                <a:stretch>
                  <a:fillRect l="-5" t="-11" r="2" b="11"/>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项目内容</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文本框 2"/>
          <p:cNvSpPr txBox="1"/>
          <p:nvPr/>
        </p:nvSpPr>
        <p:spPr>
          <a:xfrm>
            <a:off x="739931" y="1518176"/>
            <a:ext cx="9627079" cy="424624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b="0" i="0" dirty="0">
                <a:effectLst/>
                <a:latin typeface="Times New Roman" panose="02020603050405020304" pitchFamily="18" charset="0"/>
              </a:rPr>
              <a:t>        </a:t>
            </a:r>
            <a:r>
              <a:rPr lang="zh-CN" altLang="en-US" b="0" i="0" dirty="0">
                <a:effectLst/>
                <a:latin typeface="Times New Roman" panose="02020603050405020304" pitchFamily="18" charset="0"/>
              </a:rPr>
              <a:t>文章</a:t>
            </a:r>
            <a:r>
              <a:rPr lang="en-US" altLang="zh-CN" b="0" i="0" dirty="0">
                <a:effectLst/>
                <a:latin typeface="Times New Roman" panose="02020603050405020304" pitchFamily="18" charset="0"/>
              </a:rPr>
              <a:t> </a:t>
            </a:r>
            <a:r>
              <a:rPr lang="zh-CN" altLang="en-US" b="0" i="0" dirty="0">
                <a:effectLst/>
                <a:latin typeface="Times New Roman" panose="02020603050405020304" pitchFamily="18" charset="0"/>
              </a:rPr>
              <a:t>“</a:t>
            </a:r>
            <a:r>
              <a:rPr lang="zh-CN" altLang="en-US" dirty="0">
                <a:sym typeface="+mn-ea"/>
              </a:rPr>
              <a:t>Policy gradient assisted MAP-Elites”</a:t>
            </a:r>
            <a:r>
              <a:rPr lang="zh-CN" altLang="en-US" b="0" i="0" noProof="0" dirty="0">
                <a:ln>
                  <a:noFill/>
                </a:ln>
                <a:solidFill>
                  <a:prstClr val="black"/>
                </a:solidFill>
                <a:effectLst/>
                <a:uLnTx/>
                <a:uFillTx/>
                <a:latin typeface="Times New Roman" panose="02020603050405020304" pitchFamily="18" charset="0"/>
                <a:ea typeface="等线" panose="02010600030101010101" pitchFamily="2" charset="-122"/>
              </a:rPr>
              <a:t> </a:t>
            </a:r>
            <a:r>
              <a:rPr lang="en-US" altLang="zh-CN" b="0" i="0" baseline="30000" noProof="0" dirty="0">
                <a:ln>
                  <a:noFill/>
                </a:ln>
                <a:solidFill>
                  <a:prstClr val="black"/>
                </a:solidFill>
                <a:effectLst/>
                <a:uLnTx/>
                <a:uFillTx/>
                <a:latin typeface="Times New Roman" panose="02020603050405020304" pitchFamily="18" charset="0"/>
                <a:ea typeface="等线" panose="02010600030101010101" pitchFamily="2" charset="-122"/>
              </a:rPr>
              <a:t>[2] </a:t>
            </a:r>
            <a:r>
              <a:rPr lang="zh-CN" altLang="en-US" b="0" i="0" dirty="0">
                <a:effectLst/>
                <a:latin typeface="Times New Roman" panose="02020603050405020304" pitchFamily="18" charset="0"/>
              </a:rPr>
              <a:t>提出了一个可更换基础 </a:t>
            </a:r>
            <a:r>
              <a:rPr lang="en-US" altLang="zh-CN" b="0" i="0" dirty="0">
                <a:effectLst/>
                <a:latin typeface="Times New Roman" panose="02020603050405020304" pitchFamily="18" charset="0"/>
              </a:rPr>
              <a:t>DRL </a:t>
            </a:r>
            <a:r>
              <a:rPr lang="zh-CN" altLang="en-US" b="0" i="0" dirty="0">
                <a:effectLst/>
                <a:latin typeface="Times New Roman" panose="02020603050405020304" pitchFamily="18" charset="0"/>
              </a:rPr>
              <a:t>算法的框架。为了理解其中的 </a:t>
            </a:r>
            <a:r>
              <a:rPr lang="en-US" altLang="zh-CN" b="0" i="0" dirty="0">
                <a:effectLst/>
                <a:latin typeface="Times New Roman" panose="02020603050405020304" pitchFamily="18" charset="0"/>
              </a:rPr>
              <a:t>PGA-Map-Elites </a:t>
            </a:r>
            <a:r>
              <a:rPr lang="zh-CN" altLang="en-US" b="0" i="0" dirty="0">
                <a:effectLst/>
                <a:latin typeface="Times New Roman" panose="02020603050405020304" pitchFamily="18" charset="0"/>
              </a:rPr>
              <a:t>算法运用到的深度强化学习算法 </a:t>
            </a:r>
            <a:r>
              <a:rPr lang="en-US" altLang="zh-CN" b="0" i="0" dirty="0">
                <a:effectLst/>
                <a:latin typeface="Times New Roman" panose="02020603050405020304" pitchFamily="18" charset="0"/>
              </a:rPr>
              <a:t>TD3</a:t>
            </a:r>
            <a:r>
              <a:rPr lang="zh-CN" altLang="en-US" b="0" i="0" dirty="0">
                <a:effectLst/>
                <a:latin typeface="Times New Roman" panose="02020603050405020304" pitchFamily="18" charset="0"/>
              </a:rPr>
              <a:t>，我们制定了具体的算法学习路线：</a:t>
            </a:r>
            <a:endParaRPr lang="en-US" altLang="zh-CN" b="0" i="0" dirty="0">
              <a:effectLst/>
              <a:latin typeface="Times New Roman" panose="02020603050405020304" pitchFamily="18" charset="0"/>
            </a:endParaRPr>
          </a:p>
          <a:p>
            <a:br>
              <a:rPr lang="zh-CN" altLang="en-US" dirty="0"/>
            </a:br>
            <a:r>
              <a:rPr lang="en-US" altLang="zh-CN" b="0" i="0" dirty="0">
                <a:effectLst/>
                <a:latin typeface="Times New Roman" panose="02020603050405020304" pitchFamily="18" charset="0"/>
              </a:rPr>
              <a:t>Q-learning →Policy Gradient →Deep-Q-Network →Deep Deterministic Policy Gradient (DDPG)</a:t>
            </a:r>
            <a:br>
              <a:rPr lang="en-US" altLang="zh-CN" dirty="0"/>
            </a:br>
            <a:r>
              <a:rPr lang="en-US" altLang="zh-CN" b="0" i="0" dirty="0">
                <a:effectLst/>
                <a:latin typeface="Times New Roman" panose="02020603050405020304" pitchFamily="18" charset="0"/>
              </a:rPr>
              <a:t>→ Twin Delayed Deep Deterministic policy gradient (TD3)</a:t>
            </a:r>
            <a:endParaRPr lang="en-US" altLang="zh-CN" b="0" i="0" dirty="0">
              <a:effectLst/>
              <a:latin typeface="Times New Roman" panose="02020603050405020304" pitchFamily="18" charset="0"/>
            </a:endParaRPr>
          </a:p>
          <a:p>
            <a:br>
              <a:rPr lang="en-US" altLang="zh-CN" dirty="0"/>
            </a:br>
            <a:r>
              <a:rPr lang="en-US" altLang="zh-CN" dirty="0"/>
              <a:t>    </a:t>
            </a:r>
            <a:r>
              <a:rPr lang="zh-CN" altLang="en-US" b="0" i="0" dirty="0">
                <a:effectLst/>
                <a:latin typeface="Times New Roman" panose="02020603050405020304" pitchFamily="18" charset="0"/>
              </a:rPr>
              <a:t>在强化算法中，</a:t>
            </a:r>
            <a:r>
              <a:rPr lang="en-US" altLang="zh-CN" b="0" i="0" dirty="0">
                <a:effectLst/>
                <a:latin typeface="Times New Roman" panose="02020603050405020304" pitchFamily="18" charset="0"/>
              </a:rPr>
              <a:t>Q-learning </a:t>
            </a:r>
            <a:r>
              <a:rPr lang="zh-CN" altLang="en-US" b="0" i="0" dirty="0">
                <a:effectLst/>
                <a:latin typeface="Times New Roman" panose="02020603050405020304" pitchFamily="18" charset="0"/>
              </a:rPr>
              <a:t>和 </a:t>
            </a:r>
            <a:r>
              <a:rPr lang="en-US" altLang="zh-CN" b="0" i="0" dirty="0">
                <a:effectLst/>
                <a:latin typeface="Times New Roman" panose="02020603050405020304" pitchFamily="18" charset="0"/>
              </a:rPr>
              <a:t>Deep-Q-Network </a:t>
            </a:r>
            <a:r>
              <a:rPr lang="zh-CN" altLang="en-US" b="0" i="0" dirty="0">
                <a:effectLst/>
                <a:latin typeface="Times New Roman" panose="02020603050405020304" pitchFamily="18" charset="0"/>
              </a:rPr>
              <a:t>是基于价值的（</a:t>
            </a:r>
            <a:r>
              <a:rPr lang="en-US" altLang="zh-CN" b="0" i="0" dirty="0">
                <a:effectLst/>
                <a:latin typeface="Times New Roman" panose="02020603050405020304" pitchFamily="18" charset="0"/>
              </a:rPr>
              <a:t>value-based</a:t>
            </a:r>
            <a:r>
              <a:rPr lang="zh-CN" altLang="en-US" b="0" i="0" dirty="0">
                <a:effectLst/>
                <a:latin typeface="Times New Roman" panose="02020603050405020304" pitchFamily="18" charset="0"/>
              </a:rPr>
              <a:t>），</a:t>
            </a:r>
            <a:r>
              <a:rPr lang="en-US" altLang="zh-CN" b="0" i="0" dirty="0">
                <a:effectLst/>
                <a:latin typeface="Times New Roman" panose="02020603050405020304" pitchFamily="18" charset="0"/>
              </a:rPr>
              <a:t>Policy-Gradient </a:t>
            </a:r>
            <a:r>
              <a:rPr lang="zh-CN" altLang="en-US" b="0" i="0" dirty="0">
                <a:effectLst/>
                <a:latin typeface="Times New Roman" panose="02020603050405020304" pitchFamily="18" charset="0"/>
              </a:rPr>
              <a:t>是基于策略的（</a:t>
            </a:r>
            <a:r>
              <a:rPr lang="en-US" altLang="zh-CN" b="0" i="0" dirty="0">
                <a:effectLst/>
                <a:latin typeface="Times New Roman" panose="02020603050405020304" pitchFamily="18" charset="0"/>
              </a:rPr>
              <a:t>policy-based</a:t>
            </a:r>
            <a:r>
              <a:rPr lang="zh-CN" altLang="en-US" b="0" i="0" dirty="0">
                <a:effectLst/>
                <a:latin typeface="Times New Roman" panose="02020603050405020304" pitchFamily="18" charset="0"/>
              </a:rPr>
              <a:t>），</a:t>
            </a:r>
            <a:r>
              <a:rPr lang="en-US" altLang="zh-CN" b="0" i="0" dirty="0">
                <a:effectLst/>
                <a:latin typeface="Times New Roman" panose="02020603050405020304" pitchFamily="18" charset="0"/>
              </a:rPr>
              <a:t>DDPG </a:t>
            </a:r>
            <a:r>
              <a:rPr lang="zh-CN" altLang="en-US" b="0" i="0" dirty="0">
                <a:effectLst/>
                <a:latin typeface="Times New Roman" panose="02020603050405020304" pitchFamily="18" charset="0"/>
              </a:rPr>
              <a:t>则是两者的融合（</a:t>
            </a:r>
            <a:r>
              <a:rPr lang="en-US" altLang="zh-CN" b="0" i="0" dirty="0">
                <a:effectLst/>
                <a:latin typeface="Times New Roman" panose="02020603050405020304" pitchFamily="18" charset="0"/>
              </a:rPr>
              <a:t>actor-critic</a:t>
            </a:r>
            <a:r>
              <a:rPr lang="zh-CN" altLang="en-US" b="0" i="0" dirty="0">
                <a:effectLst/>
                <a:latin typeface="Times New Roman" panose="02020603050405020304" pitchFamily="18" charset="0"/>
              </a:rPr>
              <a:t>），</a:t>
            </a:r>
            <a:r>
              <a:rPr lang="en-US" altLang="zh-CN" b="0" i="0" dirty="0">
                <a:effectLst/>
                <a:latin typeface="Times New Roman" panose="02020603050405020304" pitchFamily="18" charset="0"/>
              </a:rPr>
              <a:t>TD3 </a:t>
            </a:r>
            <a:r>
              <a:rPr lang="zh-CN" altLang="en-US" b="0" i="0" dirty="0">
                <a:effectLst/>
                <a:latin typeface="Times New Roman" panose="02020603050405020304" pitchFamily="18" charset="0"/>
              </a:rPr>
              <a:t>在 </a:t>
            </a:r>
            <a:r>
              <a:rPr lang="en-US" altLang="zh-CN" b="0" i="0" dirty="0">
                <a:effectLst/>
                <a:latin typeface="Times New Roman" panose="02020603050405020304" pitchFamily="18" charset="0"/>
              </a:rPr>
              <a:t>DDPG </a:t>
            </a:r>
            <a:r>
              <a:rPr lang="zh-CN" altLang="en-US" b="0" i="0" dirty="0">
                <a:effectLst/>
                <a:latin typeface="Times New Roman" panose="02020603050405020304" pitchFamily="18" charset="0"/>
              </a:rPr>
              <a:t>基础上实现了三大方面的优化。我们计划学习 </a:t>
            </a:r>
            <a:r>
              <a:rPr lang="en-US" altLang="zh-CN" b="0" i="0" dirty="0">
                <a:effectLst/>
                <a:latin typeface="Times New Roman" panose="02020603050405020304" pitchFamily="18" charset="0"/>
              </a:rPr>
              <a:t>Q-learning </a:t>
            </a:r>
            <a:r>
              <a:rPr lang="zh-CN" altLang="en-US" b="0" i="0" dirty="0">
                <a:effectLst/>
                <a:latin typeface="Times New Roman" panose="02020603050405020304" pitchFamily="18" charset="0"/>
              </a:rPr>
              <a:t>和 </a:t>
            </a:r>
            <a:r>
              <a:rPr lang="en-US" altLang="zh-CN" b="0" i="0" dirty="0">
                <a:effectLst/>
                <a:latin typeface="Times New Roman" panose="02020603050405020304" pitchFamily="18" charset="0"/>
              </a:rPr>
              <a:t>Policy Gradient </a:t>
            </a:r>
            <a:r>
              <a:rPr lang="zh-CN" altLang="en-US" b="0" i="0" dirty="0">
                <a:effectLst/>
                <a:latin typeface="Times New Roman" panose="02020603050405020304" pitchFamily="18" charset="0"/>
              </a:rPr>
              <a:t>以入门强化学习，通过学习涉及神经网络的 </a:t>
            </a:r>
            <a:r>
              <a:rPr lang="en-US" altLang="zh-CN" b="0" i="0" dirty="0">
                <a:effectLst/>
                <a:latin typeface="Times New Roman" panose="02020603050405020304" pitchFamily="18" charset="0"/>
              </a:rPr>
              <a:t>DQN </a:t>
            </a:r>
            <a:r>
              <a:rPr lang="zh-CN" altLang="en-US" b="0" i="0" dirty="0">
                <a:effectLst/>
                <a:latin typeface="Times New Roman" panose="02020603050405020304" pitchFamily="18" charset="0"/>
              </a:rPr>
              <a:t>算法来了解深度学习的基础概念，再进一步研究并复现结合了 </a:t>
            </a:r>
            <a:r>
              <a:rPr lang="en-US" altLang="zh-CN" b="0" i="0" dirty="0">
                <a:effectLst/>
                <a:latin typeface="Times New Roman" panose="02020603050405020304" pitchFamily="18" charset="0"/>
              </a:rPr>
              <a:t>value-based </a:t>
            </a:r>
            <a:r>
              <a:rPr lang="zh-CN" altLang="en-US" b="0" i="0" dirty="0">
                <a:effectLst/>
                <a:latin typeface="Times New Roman" panose="02020603050405020304" pitchFamily="18" charset="0"/>
              </a:rPr>
              <a:t>和 </a:t>
            </a:r>
            <a:r>
              <a:rPr lang="en-US" altLang="zh-CN" b="0" i="0" dirty="0">
                <a:effectLst/>
                <a:latin typeface="Times New Roman" panose="02020603050405020304" pitchFamily="18" charset="0"/>
              </a:rPr>
              <a:t>policy-based </a:t>
            </a:r>
            <a:r>
              <a:rPr lang="zh-CN" altLang="en-US" b="0" i="0" dirty="0">
                <a:effectLst/>
                <a:latin typeface="Times New Roman" panose="02020603050405020304" pitchFamily="18" charset="0"/>
              </a:rPr>
              <a:t>两类强化算法的 </a:t>
            </a:r>
            <a:r>
              <a:rPr lang="en-US" altLang="zh-CN" b="0" i="0" dirty="0">
                <a:effectLst/>
                <a:latin typeface="Times New Roman" panose="02020603050405020304" pitchFamily="18" charset="0"/>
              </a:rPr>
              <a:t>DDPG </a:t>
            </a:r>
            <a:r>
              <a:rPr lang="zh-CN" altLang="en-US" b="0" i="0" dirty="0">
                <a:effectLst/>
                <a:latin typeface="Times New Roman" panose="02020603050405020304" pitchFamily="18" charset="0"/>
              </a:rPr>
              <a:t>来加深强化学习的了解。在此基础上继续复现 </a:t>
            </a:r>
            <a:r>
              <a:rPr lang="en-US" altLang="zh-CN" b="0" i="0" dirty="0">
                <a:effectLst/>
                <a:latin typeface="Times New Roman" panose="02020603050405020304" pitchFamily="18" charset="0"/>
              </a:rPr>
              <a:t>DDPG </a:t>
            </a:r>
            <a:r>
              <a:rPr lang="zh-CN" altLang="en-US" b="0" i="0" dirty="0">
                <a:effectLst/>
                <a:latin typeface="Times New Roman" panose="02020603050405020304" pitchFamily="18" charset="0"/>
              </a:rPr>
              <a:t>的优化版本</a:t>
            </a:r>
            <a:r>
              <a:rPr lang="en-US" altLang="zh-CN" b="0" i="0" dirty="0">
                <a:effectLst/>
                <a:latin typeface="Times New Roman" panose="02020603050405020304" pitchFamily="18" charset="0"/>
              </a:rPr>
              <a:t>——DRL </a:t>
            </a:r>
            <a:r>
              <a:rPr lang="zh-CN" altLang="en-US" b="0" i="0" dirty="0">
                <a:effectLst/>
                <a:latin typeface="Times New Roman" panose="02020603050405020304" pitchFamily="18" charset="0"/>
              </a:rPr>
              <a:t>算法</a:t>
            </a:r>
            <a:r>
              <a:rPr lang="en-US" altLang="zh-CN" b="0" i="0" dirty="0">
                <a:effectLst/>
                <a:latin typeface="Times New Roman" panose="02020603050405020304" pitchFamily="18" charset="0"/>
              </a:rPr>
              <a:t>TD3</a:t>
            </a:r>
            <a:r>
              <a:rPr lang="en-US" altLang="zh-CN" b="0" i="0" baseline="30000" noProof="0" dirty="0">
                <a:ln>
                  <a:noFill/>
                </a:ln>
                <a:solidFill>
                  <a:prstClr val="black"/>
                </a:solidFill>
                <a:effectLst/>
                <a:uLnTx/>
                <a:uFillTx/>
                <a:latin typeface="Times New Roman" panose="02020603050405020304" pitchFamily="18" charset="0"/>
                <a:ea typeface="等线" panose="02010600030101010101" pitchFamily="2" charset="-122"/>
              </a:rPr>
              <a:t>[4]</a:t>
            </a:r>
            <a:r>
              <a:rPr lang="zh-CN" altLang="en-US" b="0" i="0" dirty="0">
                <a:effectLst/>
                <a:latin typeface="Times New Roman" panose="02020603050405020304" pitchFamily="18" charset="0"/>
              </a:rPr>
              <a:t>，最终在复现的 </a:t>
            </a:r>
            <a:r>
              <a:rPr lang="en-US" altLang="zh-CN" b="0" i="0" dirty="0">
                <a:effectLst/>
                <a:latin typeface="Times New Roman" panose="02020603050405020304" pitchFamily="18" charset="0"/>
              </a:rPr>
              <a:t>TD3 </a:t>
            </a:r>
            <a:r>
              <a:rPr lang="zh-CN" altLang="en-US" b="0" i="0" dirty="0">
                <a:effectLst/>
                <a:latin typeface="Times New Roman" panose="02020603050405020304" pitchFamily="18" charset="0"/>
              </a:rPr>
              <a:t>算法基础上实现“</a:t>
            </a:r>
            <a:r>
              <a:rPr lang="zh-CN" altLang="en-US" dirty="0">
                <a:sym typeface="+mn-ea"/>
              </a:rPr>
              <a:t>Policy gradient assisted MAP-Elites”</a:t>
            </a:r>
            <a:r>
              <a:rPr lang="en-US" altLang="zh-CN" b="0" i="0" baseline="30000" noProof="0" dirty="0">
                <a:ln>
                  <a:noFill/>
                </a:ln>
                <a:solidFill>
                  <a:prstClr val="black"/>
                </a:solidFill>
                <a:effectLst/>
                <a:uLnTx/>
                <a:uFillTx/>
                <a:latin typeface="Times New Roman" panose="02020603050405020304" pitchFamily="18" charset="0"/>
                <a:ea typeface="等线" panose="02010600030101010101" pitchFamily="2" charset="-122"/>
              </a:rPr>
              <a:t>[2]</a:t>
            </a:r>
            <a:r>
              <a:rPr lang="en-US" altLang="zh-CN" b="0" i="0" dirty="0">
                <a:effectLst/>
                <a:latin typeface="Times New Roman" panose="02020603050405020304" pitchFamily="18" charset="0"/>
              </a:rPr>
              <a:t> </a:t>
            </a:r>
            <a:r>
              <a:rPr lang="zh-CN" altLang="en-US" b="0" i="0" dirty="0">
                <a:effectLst/>
                <a:latin typeface="Times New Roman" panose="02020603050405020304" pitchFamily="18" charset="0"/>
              </a:rPr>
              <a:t>中的 </a:t>
            </a:r>
            <a:r>
              <a:rPr lang="en-US" altLang="zh-CN" b="0" i="0" dirty="0">
                <a:effectLst/>
                <a:latin typeface="Times New Roman" panose="02020603050405020304" pitchFamily="18" charset="0"/>
              </a:rPr>
              <a:t>PGA-Map-Elites </a:t>
            </a:r>
            <a:r>
              <a:rPr lang="zh-CN" altLang="en-US" b="0" i="0" dirty="0">
                <a:effectLst/>
                <a:latin typeface="Times New Roman" panose="02020603050405020304" pitchFamily="18" charset="0"/>
              </a:rPr>
              <a:t>算法，针对不足之处提出改进，并最终运用于强化学习环境进行测试。</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进度规划</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文本框 2"/>
          <p:cNvSpPr txBox="1"/>
          <p:nvPr/>
        </p:nvSpPr>
        <p:spPr>
          <a:xfrm>
            <a:off x="797560" y="1240790"/>
            <a:ext cx="10431780" cy="45243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b="1" i="0" dirty="0" err="1"/>
              <a:t>初期规划</a:t>
            </a:r>
            <a:endParaRPr b="1" i="0" dirty="0"/>
          </a:p>
          <a:p>
            <a:r>
              <a:rPr lang="en-US" i="0" dirty="0"/>
              <a:t>    </a:t>
            </a:r>
            <a:r>
              <a:rPr i="0" dirty="0" err="1"/>
              <a:t>在项目初期阶段，我们计划首先阅读文献</a:t>
            </a:r>
            <a:r>
              <a:rPr lang="en-US" i="0" dirty="0"/>
              <a:t> “</a:t>
            </a:r>
            <a:r>
              <a:rPr lang="en-US" altLang="zh-CN" sz="1800" dirty="0">
                <a:solidFill>
                  <a:schemeClr val="tx1"/>
                </a:solidFill>
                <a:latin typeface="Times New Roman" panose="02020603050405020304" pitchFamily="18" charset="0"/>
                <a:cs typeface="Times New Roman" panose="02020603050405020304" pitchFamily="18" charset="0"/>
              </a:rPr>
              <a:t>Illuminating search spaces by mapping elites</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b="0" i="0" baseline="30000" noProof="0" dirty="0">
                <a:ln>
                  <a:noFill/>
                </a:ln>
                <a:solidFill>
                  <a:prstClr val="black"/>
                </a:solidFill>
                <a:effectLst/>
                <a:uLnTx/>
                <a:uFillTx/>
                <a:latin typeface="Times New Roman" panose="02020603050405020304" pitchFamily="18" charset="0"/>
                <a:ea typeface="等线" panose="02010600030101010101" pitchFamily="2" charset="-122"/>
              </a:rPr>
              <a:t> [1]</a:t>
            </a:r>
            <a:endParaRPr lang="en-US" altLang="zh-CN" sz="1800" dirty="0">
              <a:solidFill>
                <a:schemeClr val="tx1"/>
              </a:solidFill>
              <a:latin typeface="Times New Roman" panose="02020603050405020304" pitchFamily="18" charset="0"/>
              <a:cs typeface="Times New Roman" panose="02020603050405020304" pitchFamily="18" charset="0"/>
            </a:endParaRPr>
          </a:p>
          <a:p>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Policy gradient assisted MAP-Elites</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 </a:t>
            </a:r>
            <a:r>
              <a:rPr lang="en-US" altLang="zh-CN" b="0" i="0" baseline="30000" noProof="0" dirty="0">
                <a:ln>
                  <a:noFill/>
                </a:ln>
                <a:solidFill>
                  <a:prstClr val="black"/>
                </a:solidFill>
                <a:effectLst/>
                <a:uLnTx/>
                <a:uFillTx/>
                <a:latin typeface="Times New Roman" panose="02020603050405020304" pitchFamily="18" charset="0"/>
                <a:ea typeface="等线" panose="02010600030101010101" pitchFamily="2" charset="-122"/>
              </a:rPr>
              <a:t>[2] </a:t>
            </a:r>
            <a:r>
              <a:rPr i="0" dirty="0"/>
              <a:t>，了解质量多样性算法的产生背景及伪代码过程和相关应用。其次，通过学习分别基于价值的和基于策略的两种算法以入门强化学习，理解其核心思想。除此之外，搜索相关可用于强化学习算法测试的环境库并尝试配置文章</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Policy gradient assisted MAP-Elites</a:t>
            </a:r>
            <a:r>
              <a:rPr lang="zh-CN" altLang="en-US" sz="1800" dirty="0">
                <a:solidFill>
                  <a:schemeClr val="tx1"/>
                </a:solidFill>
                <a:latin typeface="Times New Roman" panose="02020603050405020304" pitchFamily="18" charset="0"/>
                <a:cs typeface="Times New Roman" panose="02020603050405020304" pitchFamily="18" charset="0"/>
              </a:rPr>
              <a:t>”</a:t>
            </a:r>
            <a:r>
              <a:rPr lang="en-US" altLang="zh-CN" sz="1800" dirty="0">
                <a:solidFill>
                  <a:schemeClr val="tx1"/>
                </a:solidFill>
                <a:latin typeface="Times New Roman" panose="02020603050405020304" pitchFamily="18" charset="0"/>
                <a:cs typeface="Times New Roman" panose="02020603050405020304" pitchFamily="18" charset="0"/>
              </a:rPr>
              <a:t> </a:t>
            </a:r>
            <a:r>
              <a:rPr lang="en-US" altLang="zh-CN" b="0" i="0" baseline="30000" noProof="0" dirty="0">
                <a:ln>
                  <a:noFill/>
                </a:ln>
                <a:solidFill>
                  <a:prstClr val="black"/>
                </a:solidFill>
                <a:effectLst/>
                <a:uLnTx/>
                <a:uFillTx/>
                <a:latin typeface="Times New Roman" panose="02020603050405020304" pitchFamily="18" charset="0"/>
                <a:ea typeface="等线" panose="02010600030101010101" pitchFamily="2" charset="-122"/>
              </a:rPr>
              <a:t>[2]</a:t>
            </a:r>
            <a:r>
              <a:rPr i="0" dirty="0" err="1"/>
              <a:t>中的测试环境QDgym</a:t>
            </a:r>
            <a:r>
              <a:rPr i="0" dirty="0"/>
              <a:t>。</a:t>
            </a:r>
            <a:endParaRPr i="0" dirty="0"/>
          </a:p>
          <a:p>
            <a:pPr indent="0">
              <a:buFont typeface="Arial" panose="020B0604020202020204" pitchFamily="34" charset="0"/>
              <a:buNone/>
            </a:pPr>
            <a:endParaRPr i="0" dirty="0"/>
          </a:p>
          <a:p>
            <a:pPr marL="285750" indent="-285750" algn="l">
              <a:buClrTx/>
              <a:buSzTx/>
              <a:buFont typeface="Arial" panose="020B0604020202020204" pitchFamily="34" charset="0"/>
              <a:buChar char="•"/>
            </a:pPr>
            <a:r>
              <a:rPr b="1" i="0" dirty="0" err="1"/>
              <a:t>中期规划</a:t>
            </a:r>
            <a:endParaRPr b="1" i="0" dirty="0"/>
          </a:p>
          <a:p>
            <a:r>
              <a:rPr lang="en-US" b="0" i="0" dirty="0"/>
              <a:t>    </a:t>
            </a:r>
            <a:r>
              <a:rPr b="0" i="0" dirty="0" err="1"/>
              <a:t>在项目中期阶段，我们计划继续沿着既定算法学习路线复现DQN</a:t>
            </a:r>
            <a:r>
              <a:rPr b="0" i="0" dirty="0"/>
              <a:t>, DDPG算法，并调研、配置项目内容中提及的强化学习环境以对算法进行调参测试。为实现此阶段目标，我们还将配合著名强化学习教材</a:t>
            </a:r>
            <a:r>
              <a:rPr lang="en-US" altLang="zh-CN" sz="1800" dirty="0">
                <a:solidFill>
                  <a:schemeClr val="tx1"/>
                </a:solidFill>
                <a:latin typeface="Times New Roman" panose="02020603050405020304" pitchFamily="18" charset="0"/>
                <a:cs typeface="Times New Roman" panose="02020603050405020304" pitchFamily="18" charset="0"/>
                <a:sym typeface="+mn-ea"/>
              </a:rPr>
              <a:t>Reinforcement learning: An introduction (2nd edition)</a:t>
            </a:r>
            <a:r>
              <a:rPr lang="en-US" altLang="zh-CN" b="0" i="0" baseline="30000" noProof="0">
                <a:ln>
                  <a:noFill/>
                </a:ln>
                <a:solidFill>
                  <a:prstClr val="black"/>
                </a:solidFill>
                <a:effectLst/>
                <a:uLnTx/>
                <a:uFillTx/>
                <a:latin typeface="Times New Roman" panose="02020603050405020304" pitchFamily="18" charset="0"/>
                <a:ea typeface="等线" panose="02010600030101010101" pitchFamily="2" charset="-122"/>
              </a:rPr>
              <a:t> [5]</a:t>
            </a:r>
            <a:r>
              <a:rPr lang="en-US" altLang="zh-CN" sz="1800" dirty="0">
                <a:solidFill>
                  <a:schemeClr val="tx1"/>
                </a:solidFill>
                <a:latin typeface="Times New Roman" panose="02020603050405020304" pitchFamily="18" charset="0"/>
                <a:cs typeface="Times New Roman" panose="02020603050405020304" pitchFamily="18" charset="0"/>
                <a:sym typeface="+mn-ea"/>
              </a:rPr>
              <a:t>, </a:t>
            </a:r>
            <a:r>
              <a:rPr b="0" i="0" dirty="0" err="1"/>
              <a:t>对强化学习进行更深入的研究</a:t>
            </a:r>
            <a:r>
              <a:rPr b="0" i="0" dirty="0"/>
              <a:t>。</a:t>
            </a:r>
            <a:endParaRPr b="0" i="0" dirty="0"/>
          </a:p>
          <a:p>
            <a:endParaRPr b="0" i="0" dirty="0"/>
          </a:p>
          <a:p>
            <a:pPr marL="285750" indent="-285750">
              <a:buFont typeface="Arial" panose="020B0604020202020204" pitchFamily="34" charset="0"/>
              <a:buChar char="•"/>
            </a:pPr>
            <a:r>
              <a:rPr b="1" i="0" dirty="0" err="1"/>
              <a:t>后期规划</a:t>
            </a:r>
            <a:endParaRPr b="1" i="0" dirty="0"/>
          </a:p>
          <a:p>
            <a:r>
              <a:rPr lang="en-US" b="0" i="0" dirty="0"/>
              <a:t>    </a:t>
            </a:r>
            <a:r>
              <a:rPr b="0" i="0" dirty="0"/>
              <a:t>在项目的后期阶段，我们预期将完成PGA-MAP-Elites算法的复现，熟悉掌握其算法框架。在此基础上总结其不足及改进方向，尝试替换其他DRL算法进行对比测试，进行优化，以期最终实现基于强化学习和质量多样性算法的多样策略生成目标。</a:t>
            </a:r>
            <a:endParaRPr b="0" i="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6910" y="3749573"/>
              <a:ext cx="5758180" cy="1419860"/>
            </a:xfrm>
            <a:prstGeom prst="rect">
              <a:avLst/>
            </a:prstGeom>
          </p:spPr>
        </p:pic>
        <p:sp>
          <p:nvSpPr>
            <p:cNvPr id="6" name="矩形 5"/>
            <p:cNvSpPr/>
            <p:nvPr/>
          </p:nvSpPr>
          <p:spPr>
            <a:xfrm>
              <a:off x="3710305" y="3904513"/>
              <a:ext cx="4939665" cy="953135"/>
            </a:xfrm>
            <a:prstGeom prst="rect">
              <a:avLst/>
            </a:prstGeom>
          </p:spPr>
          <p:txBody>
            <a:bodyPr wrap="square">
              <a:spAutoFit/>
            </a:bodyPr>
            <a:lstStyle/>
            <a:p>
              <a:pPr algn="ctr"/>
              <a:r>
                <a:rPr lang="en-US" altLang="zh-CN" sz="2800" dirty="0">
                  <a:solidFill>
                    <a:srgbClr val="5F493F"/>
                  </a:solidFill>
                  <a:latin typeface="华文中宋" panose="02010600040101010101" charset="-122"/>
                  <a:ea typeface="华文中宋" panose="02010600040101010101" charset="-122"/>
                  <a:sym typeface="+mn-ea"/>
                </a:rPr>
                <a:t>Map-Elites 与 </a:t>
              </a:r>
              <a:endParaRPr lang="en-US" altLang="zh-CN" sz="2800" dirty="0">
                <a:solidFill>
                  <a:srgbClr val="5F493F"/>
                </a:solidFill>
                <a:latin typeface="华文中宋" panose="02010600040101010101" charset="-122"/>
                <a:ea typeface="华文中宋" panose="02010600040101010101" charset="-122"/>
                <a:sym typeface="+mn-ea"/>
              </a:endParaRPr>
            </a:p>
            <a:p>
              <a:pPr algn="ctr"/>
              <a:r>
                <a:rPr lang="en-US" altLang="zh-CN" sz="2800" dirty="0">
                  <a:solidFill>
                    <a:srgbClr val="5F493F"/>
                  </a:solidFill>
                  <a:latin typeface="华文中宋" panose="02010600040101010101" charset="-122"/>
                  <a:ea typeface="华文中宋" panose="02010600040101010101" charset="-122"/>
                  <a:sym typeface="+mn-ea"/>
                </a:rPr>
                <a:t>PGA-Map-Elites</a:t>
              </a:r>
              <a:endParaRPr lang="en-US" altLang="zh-CN" sz="2800" dirty="0">
                <a:solidFill>
                  <a:srgbClr val="5F493F"/>
                </a:solidFill>
                <a:latin typeface="华文中宋" panose="02010600040101010101" charset="-122"/>
                <a:ea typeface="华文中宋" panose="02010600040101010101" charset="-122"/>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2</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0030" y="553929"/>
            <a:ext cx="2831940" cy="5203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sp>
        <p:nvSpPr>
          <p:cNvPr id="6" name="矩形 5"/>
          <p:cNvSpPr/>
          <p:nvPr/>
        </p:nvSpPr>
        <p:spPr>
          <a:xfrm>
            <a:off x="404495" y="822960"/>
            <a:ext cx="5197475" cy="460375"/>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t" latinLnBrk="0" hangingPunct="1">
              <a:lnSpc>
                <a:spcPct val="100000"/>
              </a:lnSpc>
              <a:spcBef>
                <a:spcPts val="0"/>
              </a:spcBef>
              <a:spcAft>
                <a:spcPts val="0"/>
              </a:spcAft>
              <a:buClrTx/>
              <a:buSzTx/>
              <a:buFontTx/>
              <a:buNone/>
              <a:defRPr/>
            </a:pPr>
            <a:r>
              <a:rPr lang="en-US" altLang="zh-CN" sz="2400" b="1">
                <a:solidFill>
                  <a:srgbClr val="8E786B"/>
                </a:solidFill>
                <a:ea typeface="+mn-lt"/>
                <a:cs typeface="Open Sans" panose="020B0606030504020204" pitchFamily="34" charset="0"/>
                <a:sym typeface="+mn-ea"/>
              </a:rPr>
              <a:t>传统搜索/</a:t>
            </a:r>
            <a:r>
              <a:rPr lang="zh-CN" altLang="en-US" sz="2400" b="1">
                <a:solidFill>
                  <a:srgbClr val="8E786B"/>
                </a:solidFill>
                <a:ea typeface="+mn-lt"/>
                <a:cs typeface="Open Sans" panose="020B0606030504020204" pitchFamily="34" charset="0"/>
                <a:sym typeface="+mn-ea"/>
              </a:rPr>
              <a:t>优化</a:t>
            </a:r>
            <a:r>
              <a:rPr lang="en-US" altLang="zh-CN" sz="2400" b="1">
                <a:solidFill>
                  <a:srgbClr val="8E786B"/>
                </a:solidFill>
                <a:ea typeface="+mn-lt"/>
                <a:cs typeface="Open Sans" panose="020B0606030504020204" pitchFamily="34" charset="0"/>
                <a:sym typeface="+mn-ea"/>
              </a:rPr>
              <a:t>算法</a:t>
            </a:r>
            <a:r>
              <a:rPr lang="zh-CN" altLang="en-US" sz="2400" b="1">
                <a:solidFill>
                  <a:srgbClr val="8E786B"/>
                </a:solidFill>
                <a:ea typeface="+mn-lt"/>
                <a:cs typeface="Open Sans" panose="020B0606030504020204" pitchFamily="34" charset="0"/>
                <a:sym typeface="+mn-ea"/>
              </a:rPr>
              <a:t>的</a:t>
            </a:r>
            <a:r>
              <a:rPr lang="en-US" altLang="zh-CN" sz="2400" b="1">
                <a:solidFill>
                  <a:srgbClr val="8E786B"/>
                </a:solidFill>
                <a:highlight>
                  <a:srgbClr val="C0C0C0"/>
                </a:highlight>
                <a:ea typeface="+mn-lt"/>
                <a:cs typeface="Open Sans" panose="020B0606030504020204" pitchFamily="34" charset="0"/>
                <a:sym typeface="+mn-ea"/>
              </a:rPr>
              <a:t>不足</a:t>
            </a:r>
            <a:endParaRPr lang="en-US" altLang="zh-CN" sz="2400" b="1">
              <a:solidFill>
                <a:srgbClr val="8E786B"/>
              </a:solidFill>
              <a:highlight>
                <a:srgbClr val="C0C0C0"/>
              </a:highlight>
              <a:ea typeface="+mn-lt"/>
              <a:cs typeface="Open Sans" panose="020B0606030504020204" pitchFamily="34" charset="0"/>
              <a:sym typeface="+mn-ea"/>
            </a:endParaRPr>
          </a:p>
        </p:txBody>
      </p:sp>
      <p:grpSp>
        <p:nvGrpSpPr>
          <p:cNvPr id="11" name="组合 10"/>
          <p:cNvGrpSpPr/>
          <p:nvPr/>
        </p:nvGrpSpPr>
        <p:grpSpPr>
          <a:xfrm>
            <a:off x="0" y="5691505"/>
            <a:ext cx="2804160" cy="1166495"/>
            <a:chOff x="0" y="26904"/>
            <a:chExt cx="12192000" cy="6804191"/>
          </a:xfrm>
        </p:grpSpPr>
        <p:pic>
          <p:nvPicPr>
            <p:cNvPr id="5" name="图片 4" descr="图片包含 游戏机, 画&#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161"/>
              <a:ext cx="12192000" cy="6785677"/>
            </a:xfrm>
            <a:prstGeom prst="rect">
              <a:avLst/>
            </a:prstGeom>
          </p:spPr>
        </p:pic>
        <p:pic>
          <p:nvPicPr>
            <p:cNvPr id="3" name="图片 2" descr="图片包含 文字, 大, 高, 白色&#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904"/>
              <a:ext cx="12192000" cy="6804191"/>
            </a:xfrm>
            <a:prstGeom prst="rect">
              <a:avLst/>
            </a:prstGeom>
          </p:spPr>
        </p:pic>
      </p:grpSp>
      <p:pic>
        <p:nvPicPr>
          <p:cNvPr id="10" name="图形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59744" y="209"/>
            <a:ext cx="2831937" cy="520356"/>
          </a:xfrm>
          <a:prstGeom prst="rect">
            <a:avLst/>
          </a:prstGeom>
        </p:spPr>
      </p:pic>
      <p:grpSp>
        <p:nvGrpSpPr>
          <p:cNvPr id="13" name="组合 12"/>
          <p:cNvGrpSpPr/>
          <p:nvPr/>
        </p:nvGrpSpPr>
        <p:grpSpPr>
          <a:xfrm>
            <a:off x="7925435" y="5691505"/>
            <a:ext cx="4266565" cy="1164590"/>
            <a:chOff x="0" y="1053818"/>
            <a:chExt cx="12192000" cy="4750364"/>
          </a:xfrm>
        </p:grpSpPr>
        <p:pic>
          <p:nvPicPr>
            <p:cNvPr id="4" name="图片 3" descr="图片包含 游戏机, 桌子, 画&#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pic>
          <p:nvPicPr>
            <p:cNvPr id="12" name="图片 11" descr="图片包含 游戏机&#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grpSp>
      <p:cxnSp>
        <p:nvCxnSpPr>
          <p:cNvPr id="2" name="直接连接符 1"/>
          <p:cNvCxnSpPr/>
          <p:nvPr/>
        </p:nvCxnSpPr>
        <p:spPr>
          <a:xfrm flipH="1">
            <a:off x="6090920" y="1550035"/>
            <a:ext cx="10160" cy="425005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14" name="文本框 13"/>
          <p:cNvSpPr txBox="1"/>
          <p:nvPr/>
        </p:nvSpPr>
        <p:spPr>
          <a:xfrm>
            <a:off x="230505" y="1721485"/>
            <a:ext cx="5779135" cy="3415030"/>
          </a:xfrm>
          <a:prstGeom prst="rect">
            <a:avLst/>
          </a:prstGeom>
          <a:noFill/>
        </p:spPr>
        <p:txBody>
          <a:bodyPr wrap="square" rtlCol="0" anchor="t">
            <a:spAutoFit/>
          </a:bodyPr>
          <a:lstStyle/>
          <a:p>
            <a:pPr marL="285750" indent="-285750" fontAlgn="auto">
              <a:lnSpc>
                <a:spcPct val="150000"/>
              </a:lnSpc>
              <a:buFont typeface="Wingdings" panose="05000000000000000000" charset="0"/>
              <a:buChar char="l"/>
            </a:pPr>
            <a:r>
              <a:rPr lang="zh-CN" altLang="en-US"/>
              <a:t> </a:t>
            </a:r>
            <a:r>
              <a:t>只</a:t>
            </a:r>
            <a:r>
              <a:rPr lang="zh-CN"/>
              <a:t>关注</a:t>
            </a:r>
            <a:r>
              <a:t>在搜索空间中找到</a:t>
            </a:r>
            <a:r>
              <a:rPr u="sng"/>
              <a:t>一个或一组</a:t>
            </a:r>
            <a:r>
              <a:t>高质量的解决方案</a:t>
            </a:r>
          </a:p>
          <a:p>
            <a:pPr marL="285750" indent="-285750" fontAlgn="auto">
              <a:lnSpc>
                <a:spcPct val="150000"/>
              </a:lnSpc>
              <a:buFont typeface="Wingdings" panose="05000000000000000000" charset="0"/>
              <a:buChar char="l"/>
            </a:pPr>
            <a:r>
              <a:rPr lang="zh-CN"/>
              <a:t>对于</a:t>
            </a:r>
            <a:r>
              <a:t>一些需要“黑盒”优化的问题，因为</a:t>
            </a:r>
            <a:r>
              <a:rPr lang="zh-CN"/>
              <a:t>难以获取</a:t>
            </a:r>
            <a:r>
              <a:t>决定性能的评估函数，而不能使用需要计算函数的优化方法</a:t>
            </a:r>
            <a:r>
              <a:rPr lang="zh-CN"/>
              <a:t>（</a:t>
            </a:r>
            <a:r>
              <a:t>例如梯度上升/下降</a:t>
            </a:r>
            <a:r>
              <a:rPr lang="zh-CN"/>
              <a:t>）</a:t>
            </a:r>
            <a:endParaRPr lang="zh-CN"/>
          </a:p>
          <a:p>
            <a:pPr marL="285750" indent="-285750" fontAlgn="auto">
              <a:lnSpc>
                <a:spcPct val="150000"/>
              </a:lnSpc>
              <a:buFont typeface="Wingdings" panose="05000000000000000000" charset="0"/>
              <a:buChar char="l"/>
            </a:pPr>
            <a:r>
              <a:rPr lang="zh-CN" altLang="en-US"/>
              <a:t>可能会因为依赖于</a:t>
            </a:r>
            <a:r>
              <a:rPr lang="zh-CN" altLang="en-US" u="sng"/>
              <a:t>随机启发式算法</a:t>
            </a:r>
            <a:r>
              <a:rPr lang="zh-CN" altLang="en-US"/>
              <a:t>（即对好的解决方案进行随机更改，来尝试获得更好的解决方案）而导致</a:t>
            </a:r>
            <a:r>
              <a:rPr lang="zh-CN" altLang="en-US" u="sng"/>
              <a:t>局部最优</a:t>
            </a:r>
            <a:r>
              <a:rPr lang="zh-CN" altLang="en-US"/>
              <a:t>，但却无法获得</a:t>
            </a:r>
            <a:r>
              <a:rPr lang="zh-CN" altLang="en-US" u="sng"/>
              <a:t>全局最佳</a:t>
            </a:r>
            <a:r>
              <a:rPr lang="zh-CN" altLang="en-US"/>
              <a:t>的解决方案</a:t>
            </a:r>
            <a:endParaRPr lang="zh-CN" altLang="en-US"/>
          </a:p>
        </p:txBody>
      </p:sp>
      <p:sp>
        <p:nvSpPr>
          <p:cNvPr id="16" name="文本框 15"/>
          <p:cNvSpPr txBox="1"/>
          <p:nvPr/>
        </p:nvSpPr>
        <p:spPr>
          <a:xfrm>
            <a:off x="6508750" y="2063750"/>
            <a:ext cx="5104130" cy="2584450"/>
          </a:xfrm>
          <a:prstGeom prst="rect">
            <a:avLst/>
          </a:prstGeom>
          <a:noFill/>
        </p:spPr>
        <p:txBody>
          <a:bodyPr wrap="square" rtlCol="0" anchor="t">
            <a:spAutoFit/>
          </a:bodyPr>
          <a:lstStyle/>
          <a:p>
            <a:pPr marL="285750" indent="-285750" fontAlgn="auto">
              <a:lnSpc>
                <a:spcPct val="150000"/>
              </a:lnSpc>
              <a:buFont typeface="Wingdings" panose="05000000000000000000" charset="0"/>
              <a:buChar char="l"/>
            </a:pPr>
            <a:r>
              <a:rPr lang="zh-CN">
                <a:sym typeface="+mn-ea"/>
              </a:rPr>
              <a:t>能够</a:t>
            </a:r>
            <a:r>
              <a:rPr>
                <a:sym typeface="+mn-ea"/>
              </a:rPr>
              <a:t>返回一组高性能且</a:t>
            </a:r>
            <a:r>
              <a:rPr u="sng">
                <a:sym typeface="+mn-ea"/>
              </a:rPr>
              <a:t>多样化</a:t>
            </a:r>
            <a:r>
              <a:rPr>
                <a:sym typeface="+mn-ea"/>
              </a:rPr>
              <a:t>的解决方案</a:t>
            </a:r>
            <a:endParaRPr>
              <a:sym typeface="+mn-ea"/>
            </a:endParaRPr>
          </a:p>
          <a:p>
            <a:pPr marL="285750" indent="-285750" fontAlgn="auto">
              <a:lnSpc>
                <a:spcPct val="150000"/>
              </a:lnSpc>
              <a:buFont typeface="Wingdings" panose="05000000000000000000" charset="0"/>
              <a:buChar char="l"/>
            </a:pPr>
            <a:r>
              <a:t>阐明</a:t>
            </a:r>
            <a:r>
              <a:rPr u="sng"/>
              <a:t>性能</a:t>
            </a:r>
            <a:r>
              <a:t>与解决方案中</a:t>
            </a:r>
            <a:r>
              <a:rPr u="sng"/>
              <a:t>所关注的维度</a:t>
            </a:r>
            <a:r>
              <a:t>之间的关</a:t>
            </a:r>
            <a:r>
              <a:rPr lang="zh-CN"/>
              <a:t>系</a:t>
            </a:r>
            <a:endParaRPr lang="zh-CN"/>
          </a:p>
          <a:p>
            <a:pPr marL="285750" indent="-285750" fontAlgn="auto">
              <a:lnSpc>
                <a:spcPct val="150000"/>
              </a:lnSpc>
              <a:buFont typeface="Wingdings" panose="05000000000000000000" charset="0"/>
              <a:buChar char="l"/>
            </a:pPr>
            <a:r>
              <a:t>改进优化性能，因为它探索了更多的特征空间以避免陷入局部最优，从而找到不同的且更好的性能峰</a:t>
            </a:r>
            <a:r>
              <a:rPr lang="zh-CN"/>
              <a:t>值</a:t>
            </a:r>
            <a:endParaRPr lang="zh-CN"/>
          </a:p>
        </p:txBody>
      </p:sp>
      <p:sp>
        <p:nvSpPr>
          <p:cNvPr id="17" name="矩形 16"/>
          <p:cNvSpPr/>
          <p:nvPr/>
        </p:nvSpPr>
        <p:spPr>
          <a:xfrm>
            <a:off x="6749415" y="730885"/>
            <a:ext cx="4623435" cy="64516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fontAlgn="auto">
              <a:lnSpc>
                <a:spcPct val="150000"/>
              </a:lnSpc>
              <a:spcBef>
                <a:spcPts val="0"/>
              </a:spcBef>
              <a:spcAft>
                <a:spcPts val="0"/>
              </a:spcAft>
              <a:buClrTx/>
              <a:buSzTx/>
              <a:buFontTx/>
              <a:buNone/>
              <a:defRPr/>
            </a:pPr>
            <a:r>
              <a:rPr lang="en-US" altLang="zh-CN" sz="2400" b="1">
                <a:solidFill>
                  <a:srgbClr val="8E786B"/>
                </a:solidFill>
                <a:ea typeface="+mn-lt"/>
                <a:cs typeface="Open Sans" panose="020B0606030504020204" pitchFamily="34" charset="0"/>
                <a:sym typeface="+mn-ea"/>
              </a:rPr>
              <a:t>MAP-Elites algorithm的</a:t>
            </a:r>
            <a:r>
              <a:rPr lang="en-US" altLang="zh-CN" sz="2400" b="1">
                <a:solidFill>
                  <a:srgbClr val="8E786B"/>
                </a:solidFill>
                <a:highlight>
                  <a:srgbClr val="C0C0C0"/>
                </a:highlight>
                <a:ea typeface="+mn-lt"/>
                <a:cs typeface="Open Sans" panose="020B0606030504020204" pitchFamily="34" charset="0"/>
                <a:sym typeface="+mn-ea"/>
              </a:rPr>
              <a:t>优势</a:t>
            </a:r>
            <a:endParaRPr kumimoji="0" lang="en-US" altLang="zh-CN" sz="2400" b="1" i="0" u="none" strike="noStrike" kern="1200" cap="none" normalizeH="0" baseline="0">
              <a:solidFill>
                <a:srgbClr val="8E786B"/>
              </a:solidFill>
              <a:highlight>
                <a:srgbClr val="C0C0C0"/>
              </a:highlight>
              <a:ea typeface="+mn-lt"/>
              <a:cs typeface="Open Sans" panose="020B0606030504020204" pitchFamily="3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sp>
        <p:nvSpPr>
          <p:cNvPr id="77" name="矩形 76"/>
          <p:cNvSpPr/>
          <p:nvPr/>
        </p:nvSpPr>
        <p:spPr>
          <a:xfrm>
            <a:off x="0" y="0"/>
            <a:ext cx="6096000" cy="6858000"/>
          </a:xfrm>
          <a:prstGeom prst="rect">
            <a:avLst/>
          </a:prstGeom>
          <a:solidFill>
            <a:srgbClr val="8B756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a:off x="6930390" y="5666105"/>
            <a:ext cx="4949825" cy="64516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3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MAP-Elites 算法</a:t>
            </a:r>
            <a:endParaRPr kumimoji="0" lang="zh-CN" altLang="en-US" sz="3600" b="1" i="0" u="none" strike="noStrike" kern="1200" cap="none" spc="200" normalizeH="0" baseline="0" noProof="0" dirty="0">
              <a:ln w="25400" cmpd="thickThi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grpSp>
        <p:nvGrpSpPr>
          <p:cNvPr id="16" name="组合 15"/>
          <p:cNvGrpSpPr/>
          <p:nvPr/>
        </p:nvGrpSpPr>
        <p:grpSpPr>
          <a:xfrm>
            <a:off x="-635" y="4439367"/>
            <a:ext cx="6096000" cy="2418784"/>
            <a:chOff x="0" y="3345654"/>
            <a:chExt cx="12192000" cy="4750364"/>
          </a:xfrm>
        </p:grpSpPr>
        <p:pic>
          <p:nvPicPr>
            <p:cNvPr id="13" name="图片 12" descr="图片包含 游戏机, 桌子, 画&#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345654"/>
              <a:ext cx="12192000" cy="4750364"/>
            </a:xfrm>
            <a:prstGeom prst="rect">
              <a:avLst/>
            </a:prstGeom>
          </p:spPr>
        </p:pic>
        <p:pic>
          <p:nvPicPr>
            <p:cNvPr id="15" name="图片 14" descr="图片包含 游戏机&#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5654"/>
              <a:ext cx="12192000" cy="4750364"/>
            </a:xfrm>
            <a:prstGeom prst="rect">
              <a:avLst/>
            </a:prstGeom>
          </p:spPr>
        </p:pic>
      </p:grpSp>
      <p:sp>
        <p:nvSpPr>
          <p:cNvPr id="76" name="文本框 75"/>
          <p:cNvSpPr txBox="1"/>
          <p:nvPr/>
        </p:nvSpPr>
        <p:spPr>
          <a:xfrm>
            <a:off x="6593840" y="1388745"/>
            <a:ext cx="5119370" cy="3307715"/>
          </a:xfrm>
          <a:prstGeom prst="rect">
            <a:avLst/>
          </a:prstGeom>
          <a:noFill/>
        </p:spPr>
        <p:txBody>
          <a:bodyPr wrap="square" rtlCol="0">
            <a:spAutoFit/>
          </a:bodyPr>
          <a:lstStyle/>
          <a:p>
            <a:pPr>
              <a:lnSpc>
                <a:spcPct val="150000"/>
              </a:lnSpc>
              <a:spcBef>
                <a:spcPts val="1200"/>
              </a:spcBef>
              <a:defRPr/>
            </a:pPr>
            <a:r>
              <a:rPr lang="en-US" altLang="zh-CN"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MAP-Elites algorithm</a:t>
            </a:r>
            <a:r>
              <a:rPr lang="en-US" altLang="zh-CN"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u="sng"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在高维空间中搜索</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，以在</a:t>
            </a:r>
            <a:r>
              <a:rPr lang="zh-CN" altLang="en-US" u="sng"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低维特征空间</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中的</a:t>
            </a:r>
            <a:r>
              <a:rPr lang="zh-CN" altLang="en-US" b="1" dirty="0">
                <a:solidFill>
                  <a:schemeClr val="accent2"/>
                </a:solidFill>
                <a:latin typeface="思源黑体 CN Light" panose="020B0300000000000000" pitchFamily="34" charset="-122"/>
                <a:ea typeface="思源黑体 CN Light" panose="020B0300000000000000" pitchFamily="34" charset="-122"/>
                <a:cs typeface="Open Sans" panose="020B0606030504020204" pitchFamily="34" charset="0"/>
              </a:rPr>
              <a:t>每个点</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处找到</a:t>
            </a:r>
            <a:r>
              <a:rPr lang="zh-CN" altLang="en-US"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性能最高</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的解决方案。 </a:t>
            </a:r>
            <a:endPar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nSpc>
                <a:spcPct val="150000"/>
              </a:lnSpc>
              <a:spcBef>
                <a:spcPts val="1200"/>
              </a:spcBef>
              <a:defRPr/>
            </a:pPr>
            <a:r>
              <a:rPr lang="en-US" altLang="zh-CN"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这种类型的算法被称为</a:t>
            </a:r>
            <a:endPar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nSpc>
                <a:spcPct val="150000"/>
              </a:lnSpc>
              <a:spcBef>
                <a:spcPts val="1200"/>
              </a:spcBef>
              <a:defRPr/>
            </a:pP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a:t>
            </a:r>
            <a:r>
              <a:rPr lang="zh-CN" altLang="en-US" b="1" dirty="0">
                <a:solidFill>
                  <a:schemeClr val="accent2"/>
                </a:solidFill>
                <a:latin typeface="思源黑体 CN Light" panose="020B0300000000000000" pitchFamily="34" charset="-122"/>
                <a:ea typeface="思源黑体 CN Light" panose="020B0300000000000000" pitchFamily="34" charset="-122"/>
                <a:cs typeface="Open Sans" panose="020B0606030504020204" pitchFamily="34" charset="0"/>
              </a:rPr>
              <a:t>照明算法（Illumination algorithm）</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”，因为它照亮了特征空间中每个区域的性能潜力，包括性能变化和感兴趣特征之间的权衡</a:t>
            </a:r>
            <a:endPar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cxnSp>
        <p:nvCxnSpPr>
          <p:cNvPr id="79" name="直接连接符 78"/>
          <p:cNvCxnSpPr/>
          <p:nvPr/>
        </p:nvCxnSpPr>
        <p:spPr>
          <a:xfrm>
            <a:off x="602933" y="4339638"/>
            <a:ext cx="4889439" cy="0"/>
          </a:xfrm>
          <a:prstGeom prst="line">
            <a:avLst/>
          </a:prstGeom>
          <a:ln w="25400">
            <a:solidFill>
              <a:srgbClr val="8B7567"/>
            </a:solidFill>
          </a:ln>
        </p:spPr>
        <p:style>
          <a:lnRef idx="1">
            <a:schemeClr val="accent1"/>
          </a:lnRef>
          <a:fillRef idx="0">
            <a:schemeClr val="accent1"/>
          </a:fillRef>
          <a:effectRef idx="0">
            <a:schemeClr val="accent1"/>
          </a:effectRef>
          <a:fontRef idx="minor">
            <a:schemeClr val="tx1"/>
          </a:fontRef>
        </p:style>
      </p:cxnSp>
      <p:pic>
        <p:nvPicPr>
          <p:cNvPr id="40" name="图形 3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048594" y="193249"/>
            <a:ext cx="2831937" cy="520356"/>
          </a:xfrm>
          <a:prstGeom prst="rect">
            <a:avLst/>
          </a:prstGeom>
        </p:spPr>
      </p:pic>
      <p:pic>
        <p:nvPicPr>
          <p:cNvPr id="112" name="图片 111"/>
          <p:cNvPicPr>
            <a:picLocks noChangeAspect="1"/>
          </p:cNvPicPr>
          <p:nvPr/>
        </p:nvPicPr>
        <p:blipFill>
          <a:blip r:embed="rId4"/>
          <a:stretch>
            <a:fillRect/>
          </a:stretch>
        </p:blipFill>
        <p:spPr>
          <a:xfrm>
            <a:off x="94615" y="1268730"/>
            <a:ext cx="5905500" cy="2886075"/>
          </a:xfrm>
          <a:prstGeom prst="rect">
            <a:avLst/>
          </a:prstGeom>
        </p:spPr>
      </p:pic>
      <p:sp>
        <p:nvSpPr>
          <p:cNvPr id="113" name="文本框 112"/>
          <p:cNvSpPr txBox="1"/>
          <p:nvPr/>
        </p:nvSpPr>
        <p:spPr>
          <a:xfrm>
            <a:off x="175895" y="540385"/>
            <a:ext cx="2337435" cy="583565"/>
          </a:xfrm>
          <a:prstGeom prst="rect">
            <a:avLst/>
          </a:prstGeom>
          <a:noFill/>
        </p:spPr>
        <p:txBody>
          <a:bodyPr wrap="square" rtlCol="0">
            <a:spAutoFit/>
          </a:bodyPr>
          <a:lstStyle/>
          <a:p>
            <a:pPr algn="ct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包含所有可能的机器人设计的</a:t>
            </a:r>
            <a:r>
              <a:rPr lang="zh-CN" sz="1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搜索空间</a:t>
            </a:r>
            <a:endParaRPr lang="zh-CN" sz="1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sp>
        <p:nvSpPr>
          <p:cNvPr id="120" name="文本框 119"/>
          <p:cNvSpPr txBox="1"/>
          <p:nvPr/>
        </p:nvSpPr>
        <p:spPr>
          <a:xfrm>
            <a:off x="2921635" y="540385"/>
            <a:ext cx="2767330" cy="583565"/>
          </a:xfrm>
          <a:prstGeom prst="rect">
            <a:avLst/>
          </a:prstGeom>
          <a:noFill/>
        </p:spPr>
        <p:txBody>
          <a:bodyPr wrap="square" rtlCol="0">
            <a:spAutoFit/>
          </a:bodyPr>
          <a:lstStyle/>
          <a:p>
            <a:pPr algn="ct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速度最快的机器人</a:t>
            </a:r>
            <a:endPar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a:p>
            <a:pPr algn="ct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a:t>
            </a:r>
            <a:r>
              <a:rPr lang="zh-CN" sz="1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评估函数</a:t>
            </a: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a:t>
            </a:r>
            <a:endPar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sp>
        <p:nvSpPr>
          <p:cNvPr id="121" name="文本框 120"/>
          <p:cNvSpPr txBox="1"/>
          <p:nvPr/>
        </p:nvSpPr>
        <p:spPr>
          <a:xfrm>
            <a:off x="4958715" y="3786505"/>
            <a:ext cx="1635125" cy="368300"/>
          </a:xfrm>
          <a:prstGeom prst="rect">
            <a:avLst/>
          </a:prstGeom>
          <a:noFill/>
        </p:spPr>
        <p:txBody>
          <a:bodyPr wrap="square" rtlCol="0">
            <a:spAutoFit/>
          </a:bodyPr>
          <a:lstStyle/>
          <a:p>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机器人高度</a:t>
            </a:r>
            <a:endParaRPr lang="zh-CN" altLang="en-US"/>
          </a:p>
        </p:txBody>
      </p:sp>
      <p:sp>
        <p:nvSpPr>
          <p:cNvPr id="122" name="文本框 121"/>
          <p:cNvSpPr txBox="1"/>
          <p:nvPr/>
        </p:nvSpPr>
        <p:spPr>
          <a:xfrm>
            <a:off x="2019300" y="3871595"/>
            <a:ext cx="1618615" cy="368300"/>
          </a:xfrm>
          <a:prstGeom prst="rect">
            <a:avLst/>
          </a:prstGeom>
          <a:noFill/>
        </p:spPr>
        <p:txBody>
          <a:bodyPr wrap="square" rtlCol="0">
            <a:spAutoFit/>
          </a:bodyPr>
          <a:lstStyle/>
          <a:p>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机器人重量</a:t>
            </a:r>
            <a:endParaRPr lang="zh-CN" altLang="en-US"/>
          </a:p>
        </p:txBody>
      </p:sp>
      <p:sp>
        <p:nvSpPr>
          <p:cNvPr id="123" name="下箭头 122"/>
          <p:cNvSpPr/>
          <p:nvPr/>
        </p:nvSpPr>
        <p:spPr>
          <a:xfrm>
            <a:off x="1202690" y="1268730"/>
            <a:ext cx="283210" cy="29972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26" name="左弧形箭头 125"/>
          <p:cNvSpPr/>
          <p:nvPr/>
        </p:nvSpPr>
        <p:spPr>
          <a:xfrm>
            <a:off x="2404110" y="1118870"/>
            <a:ext cx="467995" cy="1591310"/>
          </a:xfrm>
          <a:prstGeom prst="curv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127" name="右箭头 126"/>
          <p:cNvSpPr/>
          <p:nvPr/>
        </p:nvSpPr>
        <p:spPr>
          <a:xfrm rot="13140000">
            <a:off x="5319395" y="3622675"/>
            <a:ext cx="287020" cy="18161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9" name="右箭头 128"/>
          <p:cNvSpPr/>
          <p:nvPr/>
        </p:nvSpPr>
        <p:spPr>
          <a:xfrm rot="19920000">
            <a:off x="3319145" y="3893185"/>
            <a:ext cx="287020" cy="20637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1078865" y="4354830"/>
            <a:ext cx="4552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修改于</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tags/tag1.xml><?xml version="1.0" encoding="utf-8"?>
<p:tagLst xmlns:p="http://schemas.openxmlformats.org/presentationml/2006/main">
  <p:tag name="KSO_WM_UNIT_PLACING_PICTURE_USER_VIEWPORT" val="{&quot;height&quot;:5715,&quot;width&quot;:10380}"/>
</p:tagLst>
</file>

<file path=ppt/tags/tag2.xml><?xml version="1.0" encoding="utf-8"?>
<p:tagLst xmlns:p="http://schemas.openxmlformats.org/presentationml/2006/main">
  <p:tag name="KSO_WM_UNIT_PLACING_PICTURE_USER_VIEWPORT" val="{&quot;height&quot;:3510,&quot;width&quot;:2295}"/>
</p:tagLst>
</file>

<file path=ppt/tags/tag3.xml><?xml version="1.0" encoding="utf-8"?>
<p:tagLst xmlns:p="http://schemas.openxmlformats.org/presentationml/2006/main">
  <p:tag name="KSO_WM_UNIT_TABLE_BEAUTIFY" val="smartTable{a1d099e0-1139-4776-a5cb-4891ec3aef23}"/>
</p:tagLst>
</file>

<file path=ppt/tags/tag4.xml><?xml version="1.0" encoding="utf-8"?>
<p:tagLst xmlns:p="http://schemas.openxmlformats.org/presentationml/2006/main">
  <p:tag name="COMMONDATA" val="eyJoZGlkIjoiZDliN2M5NzVmZjc0ZGNlNWJiMzA0ZDhjNzY2NWJhMzUifQ=="/>
  <p:tag name="KSO_WPP_MARK_KEY" val="5a845337-464e-4af4-ac50-6198374d7ee6"/>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9350</Words>
  <Application>WPS 演示</Application>
  <PresentationFormat>宽屏</PresentationFormat>
  <Paragraphs>443</Paragraphs>
  <Slides>39</Slides>
  <Notes>8</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39</vt:i4>
      </vt:variant>
    </vt:vector>
  </HeadingPairs>
  <TitlesOfParts>
    <vt:vector size="57" baseType="lpstr">
      <vt:lpstr>Arial</vt:lpstr>
      <vt:lpstr>宋体</vt:lpstr>
      <vt:lpstr>Wingdings</vt:lpstr>
      <vt:lpstr>华文新魏</vt:lpstr>
      <vt:lpstr>华文中宋</vt:lpstr>
      <vt:lpstr>思源黑体 CN Light</vt:lpstr>
      <vt:lpstr>黑体</vt:lpstr>
      <vt:lpstr>Open Sans</vt:lpstr>
      <vt:lpstr>Segoe Print</vt:lpstr>
      <vt:lpstr>思源宋体 CN Heavy</vt:lpstr>
      <vt:lpstr>Times New Roman</vt:lpstr>
      <vt:lpstr>等线</vt:lpstr>
      <vt:lpstr>Cambria Math</vt:lpstr>
      <vt:lpstr>Wingdings</vt:lpstr>
      <vt:lpstr>微软雅黑</vt:lpstr>
      <vt:lpstr>Arial Unicode MS</vt:lpstr>
      <vt:lpstr>思源黑体 CN Light</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△卿</cp:lastModifiedBy>
  <cp:revision>83</cp:revision>
  <dcterms:created xsi:type="dcterms:W3CDTF">2022-10-26T19:11:00Z</dcterms:created>
  <dcterms:modified xsi:type="dcterms:W3CDTF">2022-11-27T06:48:31Z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8AA59C0CB46547048967284A50908175</vt:lpwstr>
  </property>
</Properties>
</file>